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68" r:id="rId3"/>
    <p:sldId id="256" r:id="rId4"/>
    <p:sldId id="259" r:id="rId5"/>
    <p:sldId id="257" r:id="rId6"/>
    <p:sldId id="265" r:id="rId7"/>
    <p:sldId id="275" r:id="rId8"/>
    <p:sldId id="276" r:id="rId9"/>
    <p:sldId id="260" r:id="rId10"/>
    <p:sldId id="263" r:id="rId11"/>
    <p:sldId id="258" r:id="rId12"/>
    <p:sldId id="273" r:id="rId13"/>
    <p:sldId id="270" r:id="rId14"/>
    <p:sldId id="271" r:id="rId15"/>
    <p:sldId id="272" r:id="rId16"/>
    <p:sldId id="274" r:id="rId17"/>
    <p:sldId id="269" r:id="rId18"/>
    <p:sldId id="267" r:id="rId19"/>
    <p:sldId id="266" r:id="rId20"/>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153"/>
    <p:restoredTop sz="94648"/>
  </p:normalViewPr>
  <p:slideViewPr>
    <p:cSldViewPr snapToGrid="0">
      <p:cViewPr varScale="1">
        <p:scale>
          <a:sx n="114" d="100"/>
          <a:sy n="114" d="100"/>
        </p:scale>
        <p:origin x="168" y="232"/>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Feuille_de_calcul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Feuille_de_calcul_Microsoft_Excel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Feuil1!$B$1</c:f>
              <c:strCache>
                <c:ptCount val="1"/>
                <c:pt idx="0">
                  <c:v>Public</c:v>
                </c:pt>
              </c:strCache>
            </c:strRef>
          </c:tx>
          <c:spPr>
            <a:solidFill>
              <a:schemeClr val="accent1"/>
            </a:solidFill>
            <a:ln>
              <a:noFill/>
            </a:ln>
            <a:effectLst/>
          </c:spPr>
          <c:invertIfNegative val="0"/>
          <c:cat>
            <c:strRef>
              <c:f>Feuil1!$A$2</c:f>
              <c:strCache>
                <c:ptCount val="1"/>
                <c:pt idx="0">
                  <c:v>Catégorie 1</c:v>
                </c:pt>
              </c:strCache>
            </c:strRef>
          </c:cat>
          <c:val>
            <c:numRef>
              <c:f>Feuil1!$B$2</c:f>
              <c:numCache>
                <c:formatCode>General</c:formatCode>
                <c:ptCount val="1"/>
                <c:pt idx="0">
                  <c:v>5729270</c:v>
                </c:pt>
              </c:numCache>
            </c:numRef>
          </c:val>
          <c:extLst>
            <c:ext xmlns:c16="http://schemas.microsoft.com/office/drawing/2014/chart" uri="{C3380CC4-5D6E-409C-BE32-E72D297353CC}">
              <c16:uniqueId val="{00000000-B4D8-A74C-A69C-3D1D7778DB6B}"/>
            </c:ext>
          </c:extLst>
        </c:ser>
        <c:ser>
          <c:idx val="1"/>
          <c:order val="1"/>
          <c:tx>
            <c:strRef>
              <c:f>Feuil1!$C$1</c:f>
              <c:strCache>
                <c:ptCount val="1"/>
                <c:pt idx="0">
                  <c:v>Prive</c:v>
                </c:pt>
              </c:strCache>
            </c:strRef>
          </c:tx>
          <c:spPr>
            <a:solidFill>
              <a:schemeClr val="accent2"/>
            </a:solidFill>
            <a:ln>
              <a:noFill/>
            </a:ln>
            <a:effectLst/>
          </c:spPr>
          <c:invertIfNegative val="0"/>
          <c:cat>
            <c:strRef>
              <c:f>Feuil1!$A$2</c:f>
              <c:strCache>
                <c:ptCount val="1"/>
                <c:pt idx="0">
                  <c:v>Catégorie 1</c:v>
                </c:pt>
              </c:strCache>
            </c:strRef>
          </c:cat>
          <c:val>
            <c:numRef>
              <c:f>Feuil1!$C$2</c:f>
              <c:numCache>
                <c:formatCode>General</c:formatCode>
                <c:ptCount val="1"/>
                <c:pt idx="0">
                  <c:v>1539166</c:v>
                </c:pt>
              </c:numCache>
            </c:numRef>
          </c:val>
          <c:extLst>
            <c:ext xmlns:c16="http://schemas.microsoft.com/office/drawing/2014/chart" uri="{C3380CC4-5D6E-409C-BE32-E72D297353CC}">
              <c16:uniqueId val="{00000001-B4D8-A74C-A69C-3D1D7778DB6B}"/>
            </c:ext>
          </c:extLst>
        </c:ser>
        <c:dLbls>
          <c:showLegendKey val="0"/>
          <c:showVal val="0"/>
          <c:showCatName val="0"/>
          <c:showSerName val="0"/>
          <c:showPercent val="0"/>
          <c:showBubbleSize val="0"/>
        </c:dLbls>
        <c:gapWidth val="150"/>
        <c:overlap val="100"/>
        <c:axId val="1430086607"/>
        <c:axId val="1430088319"/>
      </c:barChart>
      <c:catAx>
        <c:axId val="1430086607"/>
        <c:scaling>
          <c:orientation val="minMax"/>
        </c:scaling>
        <c:delete val="1"/>
        <c:axPos val="b"/>
        <c:numFmt formatCode="General" sourceLinked="1"/>
        <c:majorTickMark val="none"/>
        <c:minorTickMark val="none"/>
        <c:tickLblPos val="nextTo"/>
        <c:crossAx val="1430088319"/>
        <c:crosses val="autoZero"/>
        <c:auto val="1"/>
        <c:lblAlgn val="ctr"/>
        <c:lblOffset val="100"/>
        <c:noMultiLvlLbl val="0"/>
      </c:catAx>
      <c:valAx>
        <c:axId val="143008831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43008660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fr-FR"/>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percentStacked"/>
        <c:varyColors val="0"/>
        <c:ser>
          <c:idx val="0"/>
          <c:order val="0"/>
          <c:tx>
            <c:strRef>
              <c:f>Feuil1!$B$1</c:f>
              <c:strCache>
                <c:ptCount val="1"/>
                <c:pt idx="0">
                  <c:v>Autre</c:v>
                </c:pt>
              </c:strCache>
            </c:strRef>
          </c:tx>
          <c:spPr>
            <a:solidFill>
              <a:schemeClr val="accent1"/>
            </a:solidFill>
            <a:ln>
              <a:noFill/>
            </a:ln>
            <a:effectLst/>
          </c:spPr>
          <c:invertIfNegative val="0"/>
          <c:cat>
            <c:strRef>
              <c:f>Feuil1!$A$2</c:f>
              <c:strCache>
                <c:ptCount val="1"/>
                <c:pt idx="0">
                  <c:v>Montant</c:v>
                </c:pt>
              </c:strCache>
            </c:strRef>
          </c:cat>
          <c:val>
            <c:numRef>
              <c:f>Feuil1!$B$2</c:f>
              <c:numCache>
                <c:formatCode>_(* #,##0.00_);_(* \(#,##0.00\);_(* "-"??_);_(@_)</c:formatCode>
                <c:ptCount val="1"/>
                <c:pt idx="0">
                  <c:v>47455.100000000006</c:v>
                </c:pt>
              </c:numCache>
            </c:numRef>
          </c:val>
          <c:extLst>
            <c:ext xmlns:c16="http://schemas.microsoft.com/office/drawing/2014/chart" uri="{C3380CC4-5D6E-409C-BE32-E72D297353CC}">
              <c16:uniqueId val="{00000000-B4D8-A74C-A69C-3D1D7778DB6B}"/>
            </c:ext>
          </c:extLst>
        </c:ser>
        <c:ser>
          <c:idx val="1"/>
          <c:order val="1"/>
          <c:tx>
            <c:strRef>
              <c:f>Feuil1!$C$1</c:f>
              <c:strCache>
                <c:ptCount val="1"/>
                <c:pt idx="0">
                  <c:v>Enterprise</c:v>
                </c:pt>
              </c:strCache>
            </c:strRef>
          </c:tx>
          <c:spPr>
            <a:solidFill>
              <a:schemeClr val="accent2"/>
            </a:solidFill>
            <a:ln>
              <a:noFill/>
            </a:ln>
            <a:effectLst/>
          </c:spPr>
          <c:invertIfNegative val="0"/>
          <c:cat>
            <c:strRef>
              <c:f>Feuil1!$A$2</c:f>
              <c:strCache>
                <c:ptCount val="1"/>
                <c:pt idx="0">
                  <c:v>Montant</c:v>
                </c:pt>
              </c:strCache>
            </c:strRef>
          </c:cat>
          <c:val>
            <c:numRef>
              <c:f>Feuil1!$C$2</c:f>
              <c:numCache>
                <c:formatCode>_(* #,##0.00_);_(* \(#,##0.00\);_(* "-"??_);_(@_)</c:formatCode>
                <c:ptCount val="1"/>
                <c:pt idx="0">
                  <c:v>93138.888000000006</c:v>
                </c:pt>
              </c:numCache>
            </c:numRef>
          </c:val>
          <c:extLst>
            <c:ext xmlns:c16="http://schemas.microsoft.com/office/drawing/2014/chart" uri="{C3380CC4-5D6E-409C-BE32-E72D297353CC}">
              <c16:uniqueId val="{00000001-B4D8-A74C-A69C-3D1D7778DB6B}"/>
            </c:ext>
          </c:extLst>
        </c:ser>
        <c:ser>
          <c:idx val="2"/>
          <c:order val="2"/>
          <c:tx>
            <c:strRef>
              <c:f>Feuil1!$D$1</c:f>
              <c:strCache>
                <c:ptCount val="1"/>
                <c:pt idx="0">
                  <c:v>NGO</c:v>
                </c:pt>
              </c:strCache>
            </c:strRef>
          </c:tx>
          <c:spPr>
            <a:solidFill>
              <a:schemeClr val="accent3"/>
            </a:solidFill>
            <a:ln>
              <a:noFill/>
            </a:ln>
            <a:effectLst/>
          </c:spPr>
          <c:invertIfNegative val="0"/>
          <c:cat>
            <c:strRef>
              <c:f>Feuil1!$A$2</c:f>
              <c:strCache>
                <c:ptCount val="1"/>
                <c:pt idx="0">
                  <c:v>Montant</c:v>
                </c:pt>
              </c:strCache>
            </c:strRef>
          </c:cat>
          <c:val>
            <c:numRef>
              <c:f>Feuil1!$D$2</c:f>
              <c:numCache>
                <c:formatCode>_(* #,##0.00_);_(* \(#,##0.00\);_(* "-"??_);_(@_)</c:formatCode>
                <c:ptCount val="1"/>
                <c:pt idx="0">
                  <c:v>164442.99</c:v>
                </c:pt>
              </c:numCache>
            </c:numRef>
          </c:val>
          <c:extLst>
            <c:ext xmlns:c16="http://schemas.microsoft.com/office/drawing/2014/chart" uri="{C3380CC4-5D6E-409C-BE32-E72D297353CC}">
              <c16:uniqueId val="{00000000-3468-6E46-AA78-78CDB030C039}"/>
            </c:ext>
          </c:extLst>
        </c:ser>
        <c:ser>
          <c:idx val="3"/>
          <c:order val="3"/>
          <c:tx>
            <c:strRef>
              <c:f>Feuil1!$E$1</c:f>
              <c:strCache>
                <c:ptCount val="1"/>
                <c:pt idx="0">
                  <c:v>Alliance</c:v>
                </c:pt>
              </c:strCache>
            </c:strRef>
          </c:tx>
          <c:spPr>
            <a:solidFill>
              <a:schemeClr val="accent4"/>
            </a:solidFill>
            <a:ln>
              <a:noFill/>
            </a:ln>
            <a:effectLst/>
          </c:spPr>
          <c:invertIfNegative val="0"/>
          <c:cat>
            <c:strRef>
              <c:f>Feuil1!$A$2</c:f>
              <c:strCache>
                <c:ptCount val="1"/>
                <c:pt idx="0">
                  <c:v>Montant</c:v>
                </c:pt>
              </c:strCache>
            </c:strRef>
          </c:cat>
          <c:val>
            <c:numRef>
              <c:f>Feuil1!$E$2</c:f>
              <c:numCache>
                <c:formatCode>_(* #,##0.00_);_(* \(#,##0.00\);_(* "-"??_);_(@_)</c:formatCode>
                <c:ptCount val="1"/>
                <c:pt idx="0">
                  <c:v>484344.93</c:v>
                </c:pt>
              </c:numCache>
            </c:numRef>
          </c:val>
          <c:extLst>
            <c:ext xmlns:c16="http://schemas.microsoft.com/office/drawing/2014/chart" uri="{C3380CC4-5D6E-409C-BE32-E72D297353CC}">
              <c16:uniqueId val="{00000001-3468-6E46-AA78-78CDB030C039}"/>
            </c:ext>
          </c:extLst>
        </c:ser>
        <c:ser>
          <c:idx val="4"/>
          <c:order val="4"/>
          <c:tx>
            <c:strRef>
              <c:f>Feuil1!$F$1</c:f>
              <c:strCache>
                <c:ptCount val="1"/>
                <c:pt idx="0">
                  <c:v>Foundation</c:v>
                </c:pt>
              </c:strCache>
            </c:strRef>
          </c:tx>
          <c:spPr>
            <a:solidFill>
              <a:srgbClr val="FFC000"/>
            </a:solidFill>
            <a:ln>
              <a:noFill/>
            </a:ln>
            <a:effectLst/>
          </c:spPr>
          <c:invertIfNegative val="0"/>
          <c:cat>
            <c:strRef>
              <c:f>Feuil1!$A$2</c:f>
              <c:strCache>
                <c:ptCount val="1"/>
                <c:pt idx="0">
                  <c:v>Montant</c:v>
                </c:pt>
              </c:strCache>
            </c:strRef>
          </c:cat>
          <c:val>
            <c:numRef>
              <c:f>Feuil1!$F$2</c:f>
              <c:numCache>
                <c:formatCode>_(* #,##0.00_);_(* \(#,##0.00\);_(* "-"??_);_(@_)</c:formatCode>
                <c:ptCount val="1"/>
                <c:pt idx="0">
                  <c:v>749784.39299999992</c:v>
                </c:pt>
              </c:numCache>
            </c:numRef>
          </c:val>
          <c:extLst>
            <c:ext xmlns:c16="http://schemas.microsoft.com/office/drawing/2014/chart" uri="{C3380CC4-5D6E-409C-BE32-E72D297353CC}">
              <c16:uniqueId val="{00000002-3468-6E46-AA78-78CDB030C039}"/>
            </c:ext>
          </c:extLst>
        </c:ser>
        <c:dLbls>
          <c:showLegendKey val="0"/>
          <c:showVal val="0"/>
          <c:showCatName val="0"/>
          <c:showSerName val="0"/>
          <c:showPercent val="0"/>
          <c:showBubbleSize val="0"/>
        </c:dLbls>
        <c:gapWidth val="150"/>
        <c:overlap val="100"/>
        <c:axId val="1430086607"/>
        <c:axId val="1430088319"/>
      </c:barChart>
      <c:catAx>
        <c:axId val="1430086607"/>
        <c:scaling>
          <c:orientation val="minMax"/>
        </c:scaling>
        <c:delete val="1"/>
        <c:axPos val="b"/>
        <c:numFmt formatCode="General" sourceLinked="1"/>
        <c:majorTickMark val="none"/>
        <c:minorTickMark val="none"/>
        <c:tickLblPos val="nextTo"/>
        <c:crossAx val="1430088319"/>
        <c:crosses val="autoZero"/>
        <c:auto val="1"/>
        <c:lblAlgn val="ctr"/>
        <c:lblOffset val="100"/>
        <c:noMultiLvlLbl val="0"/>
      </c:catAx>
      <c:valAx>
        <c:axId val="1430088319"/>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fr-FR"/>
          </a:p>
        </c:txPr>
        <c:crossAx val="1430086607"/>
        <c:crosses val="autoZero"/>
        <c:crossBetween val="between"/>
      </c:valAx>
      <c:spPr>
        <a:noFill/>
        <a:ln>
          <a:noFill/>
        </a:ln>
        <a:effectLst/>
      </c:spPr>
    </c:plotArea>
    <c:legend>
      <c:legendPos val="b"/>
      <c:layout>
        <c:manualLayout>
          <c:xMode val="edge"/>
          <c:yMode val="edge"/>
          <c:x val="0"/>
          <c:y val="0.90701634863148395"/>
          <c:w val="0.94722592200252054"/>
          <c:h val="7.5500667696249413E-2"/>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fr-F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fr-FR"/>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375968A-3C59-788F-ACA5-AE995C6D206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5982C8E3-93ED-68F5-2E8E-B216197C13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5E3CA6EC-17D3-D480-17AB-8802BA5C3B10}"/>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5" name="Espace réservé du pied de page 4">
            <a:extLst>
              <a:ext uri="{FF2B5EF4-FFF2-40B4-BE49-F238E27FC236}">
                <a16:creationId xmlns:a16="http://schemas.microsoft.com/office/drawing/2014/main" id="{11948CD0-1ADE-4AE7-F14B-8B7D713437F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D4AFDC2-EA11-9BE8-11BF-FB6203EDFAAA}"/>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3846002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0E8FB0B-90DE-F92F-8D66-681349C2371B}"/>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9A7595C-1209-11B9-BD69-3D7BCE6066F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9526C31-A7AA-BF3D-B627-6AFD0FE18443}"/>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5" name="Espace réservé du pied de page 4">
            <a:extLst>
              <a:ext uri="{FF2B5EF4-FFF2-40B4-BE49-F238E27FC236}">
                <a16:creationId xmlns:a16="http://schemas.microsoft.com/office/drawing/2014/main" id="{1DCDC551-931F-28B8-10AD-070B94E5A304}"/>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D855318-E7F0-B8BF-B753-692C266D50B7}"/>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3246517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37887BA7-64B8-AC54-546C-4219F67AC0B7}"/>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B34AEE63-0523-D9C5-8093-86DB5F34967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F5E7A30-A30E-F8BA-ED32-816BF5F33650}"/>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5" name="Espace réservé du pied de page 4">
            <a:extLst>
              <a:ext uri="{FF2B5EF4-FFF2-40B4-BE49-F238E27FC236}">
                <a16:creationId xmlns:a16="http://schemas.microsoft.com/office/drawing/2014/main" id="{AA4DD221-69C9-3E61-1F30-163A0E184B5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1EA74DF-7C4D-8F46-D84A-CDC6901E29CB}"/>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1871471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09BC200-06E9-4C5A-F772-9BE6E3F44BD6}"/>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4AC4543-7380-D65B-39B8-E483EA6453F3}"/>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AFD1F3B-96E5-B58C-5277-2D2FC5502328}"/>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5" name="Espace réservé du pied de page 4">
            <a:extLst>
              <a:ext uri="{FF2B5EF4-FFF2-40B4-BE49-F238E27FC236}">
                <a16:creationId xmlns:a16="http://schemas.microsoft.com/office/drawing/2014/main" id="{D0DFA703-2A87-3C4B-B50B-24F0AA6E111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7D3BFE9-684B-0F83-A8D5-4DEFBF1CB429}"/>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2416023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281532B-1C61-C682-821A-5B08B3C49AF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4A7271A-7D5D-F9B8-C6BF-609B92175F8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34C85CB-03F6-8ADF-4626-9F5C08BE5362}"/>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5" name="Espace réservé du pied de page 4">
            <a:extLst>
              <a:ext uri="{FF2B5EF4-FFF2-40B4-BE49-F238E27FC236}">
                <a16:creationId xmlns:a16="http://schemas.microsoft.com/office/drawing/2014/main" id="{5DDE8A40-FCB5-1095-E5F1-FB3CC7C0D607}"/>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578F7AA-64D8-D825-1089-13D7B9C92876}"/>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39897746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2AB55-26B0-8091-437D-91F2C11732A8}"/>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98E047DA-4190-14DD-3B27-00C52EB4C50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FA9AEC1A-37E9-F6D5-B845-0C9B1CD60E2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FC149817-87A9-90AA-F35B-12DA9CCD1E86}"/>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6" name="Espace réservé du pied de page 5">
            <a:extLst>
              <a:ext uri="{FF2B5EF4-FFF2-40B4-BE49-F238E27FC236}">
                <a16:creationId xmlns:a16="http://schemas.microsoft.com/office/drawing/2014/main" id="{968AB384-3D65-DA55-683D-EB6099C4F7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F819BD1F-6F4F-BF50-1AC0-6D007B0ABA13}"/>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13275935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EE660D4-D83E-11EB-D1B8-460D875D549F}"/>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453BE8F3-F7A4-63C0-23F1-3F1A5735B9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D13B64C9-9FFE-3D6F-5DDB-F78803A5028A}"/>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787213BF-87AD-1A9D-87FC-231D9EF3EE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44F75B55-1C4B-B5EA-41B6-5675F704738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F02C9CA-2C21-190F-990F-4BB2A5017016}"/>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8" name="Espace réservé du pied de page 7">
            <a:extLst>
              <a:ext uri="{FF2B5EF4-FFF2-40B4-BE49-F238E27FC236}">
                <a16:creationId xmlns:a16="http://schemas.microsoft.com/office/drawing/2014/main" id="{1910BE30-4246-BB29-81B9-B935E6EE57B5}"/>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6A89D037-BB77-4276-65E3-31E03E58F584}"/>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2399909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E80727-EA7E-43B8-643A-11202B7552D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ED729012-D5EA-FADB-ABA9-DED28C72A3E3}"/>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4" name="Espace réservé du pied de page 3">
            <a:extLst>
              <a:ext uri="{FF2B5EF4-FFF2-40B4-BE49-F238E27FC236}">
                <a16:creationId xmlns:a16="http://schemas.microsoft.com/office/drawing/2014/main" id="{166704EF-409B-648F-AF1B-C456FAD99699}"/>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74D4878A-8061-A7AB-8362-183D3A83DF55}"/>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636596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FC5169D5-8516-1D63-C835-B3295FF8D356}"/>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3" name="Espace réservé du pied de page 2">
            <a:extLst>
              <a:ext uri="{FF2B5EF4-FFF2-40B4-BE49-F238E27FC236}">
                <a16:creationId xmlns:a16="http://schemas.microsoft.com/office/drawing/2014/main" id="{176C0CDC-2ED8-79C1-6F36-E149DD57B700}"/>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C5A69EB7-568E-643B-F231-6267A5440DF6}"/>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15791885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95A86A3-5F13-2DD7-6EB2-D39F61132A0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A05C49A-CAEF-1461-D750-B8AE5EC17C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1ACFC7B-7A4E-8552-4379-199E446A23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AC2A13BE-286D-C378-F507-993751803E45}"/>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6" name="Espace réservé du pied de page 5">
            <a:extLst>
              <a:ext uri="{FF2B5EF4-FFF2-40B4-BE49-F238E27FC236}">
                <a16:creationId xmlns:a16="http://schemas.microsoft.com/office/drawing/2014/main" id="{56DD872A-AEB6-2369-F52D-8144FE0E9F2A}"/>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2A9DBE9-65AB-3708-DDFE-0200A2839601}"/>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42860071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27C128C-C4EE-4A16-A9EA-35D956C2C03A}"/>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106D728A-D060-0745-B0FC-D88594C59D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AAAC3839-D32F-05B9-AD4B-9DAC5601E7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A7269BD-5AF4-6070-F7AD-D1E3106A0810}"/>
              </a:ext>
            </a:extLst>
          </p:cNvPr>
          <p:cNvSpPr>
            <a:spLocks noGrp="1"/>
          </p:cNvSpPr>
          <p:nvPr>
            <p:ph type="dt" sz="half" idx="10"/>
          </p:nvPr>
        </p:nvSpPr>
        <p:spPr/>
        <p:txBody>
          <a:bodyPr/>
          <a:lstStyle/>
          <a:p>
            <a:fld id="{BC9610B0-5350-A24A-8684-0460963BFF1F}" type="datetimeFigureOut">
              <a:rPr lang="fr-FR" smtClean="0"/>
              <a:t>07/05/2024</a:t>
            </a:fld>
            <a:endParaRPr lang="fr-FR"/>
          </a:p>
        </p:txBody>
      </p:sp>
      <p:sp>
        <p:nvSpPr>
          <p:cNvPr id="6" name="Espace réservé du pied de page 5">
            <a:extLst>
              <a:ext uri="{FF2B5EF4-FFF2-40B4-BE49-F238E27FC236}">
                <a16:creationId xmlns:a16="http://schemas.microsoft.com/office/drawing/2014/main" id="{77502826-1347-CDF1-CF88-46B46E59CDE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0E7FF86-76B6-3D79-22F2-29F200D516D3}"/>
              </a:ext>
            </a:extLst>
          </p:cNvPr>
          <p:cNvSpPr>
            <a:spLocks noGrp="1"/>
          </p:cNvSpPr>
          <p:nvPr>
            <p:ph type="sldNum" sz="quarter" idx="12"/>
          </p:nvPr>
        </p:nvSpPr>
        <p:spPr/>
        <p:txBody>
          <a:bodyPr/>
          <a:lstStyle/>
          <a:p>
            <a:fld id="{579F6821-6B25-EC4A-B429-BFB67E741F34}" type="slidenum">
              <a:rPr lang="fr-FR" smtClean="0"/>
              <a:t>‹N°›</a:t>
            </a:fld>
            <a:endParaRPr lang="fr-FR"/>
          </a:p>
        </p:txBody>
      </p:sp>
    </p:spTree>
    <p:extLst>
      <p:ext uri="{BB962C8B-B14F-4D97-AF65-F5344CB8AC3E}">
        <p14:creationId xmlns:p14="http://schemas.microsoft.com/office/powerpoint/2010/main" val="295723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1A734DDF-A0CD-39A9-DEC4-140628417E0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8D8A43BF-9437-47D4-4E2B-7A2A91370DB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7D24098A-9585-5D6C-BD91-419CF94BCBC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BC9610B0-5350-A24A-8684-0460963BFF1F}" type="datetimeFigureOut">
              <a:rPr lang="fr-FR" smtClean="0"/>
              <a:t>07/05/2024</a:t>
            </a:fld>
            <a:endParaRPr lang="fr-FR"/>
          </a:p>
        </p:txBody>
      </p:sp>
      <p:sp>
        <p:nvSpPr>
          <p:cNvPr id="5" name="Espace réservé du pied de page 4">
            <a:extLst>
              <a:ext uri="{FF2B5EF4-FFF2-40B4-BE49-F238E27FC236}">
                <a16:creationId xmlns:a16="http://schemas.microsoft.com/office/drawing/2014/main" id="{FF57AC73-C7A6-8E1D-774D-FAF9385BC7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E7BF0BB5-BB98-B5B7-4A51-9158F852A1F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79F6821-6B25-EC4A-B429-BFB67E741F34}" type="slidenum">
              <a:rPr lang="fr-FR" smtClean="0"/>
              <a:t>‹N°›</a:t>
            </a:fld>
            <a:endParaRPr lang="fr-FR"/>
          </a:p>
        </p:txBody>
      </p:sp>
    </p:spTree>
    <p:extLst>
      <p:ext uri="{BB962C8B-B14F-4D97-AF65-F5344CB8AC3E}">
        <p14:creationId xmlns:p14="http://schemas.microsoft.com/office/powerpoint/2010/main" val="627595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apps.who.int/gb/ebwha/pdf_files/WHA74/A74_28-en.pdf" TargetMode="External"/><Relationship Id="rId2" Type="http://schemas.openxmlformats.org/officeDocument/2006/relationships/hyperlink" Target="https://www.who.int/about/accountability/results/who-results-report-2020-2021/budget-implementation"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266701" y="2442107"/>
            <a:ext cx="9805851" cy="986893"/>
          </a:xfrm>
        </p:spPr>
        <p:txBody>
          <a:bodyPr>
            <a:normAutofit fontScale="90000"/>
          </a:bodyPr>
          <a:lstStyle/>
          <a:p>
            <a:pPr algn="l"/>
            <a:r>
              <a:rPr lang="fr-FR" sz="2400" b="1" dirty="0"/>
              <a:t>TRAITÉ DE L’OMS SUR LA GESTION DES PANDÉMIES FUTURES  : AGIR EN CITOYEN POUR ÉVITER LES RISQUES POUR NOTRE SOUVERAINETÉ SANITAIRE</a:t>
            </a:r>
          </a:p>
        </p:txBody>
      </p:sp>
      <p:sp>
        <p:nvSpPr>
          <p:cNvPr id="3" name="Titre 1">
            <a:extLst>
              <a:ext uri="{FF2B5EF4-FFF2-40B4-BE49-F238E27FC236}">
                <a16:creationId xmlns:a16="http://schemas.microsoft.com/office/drawing/2014/main" id="{DAA6C7ED-D961-B983-E6D5-283C52E78B5C}"/>
              </a:ext>
            </a:extLst>
          </p:cNvPr>
          <p:cNvSpPr txBox="1">
            <a:spLocks/>
          </p:cNvSpPr>
          <p:nvPr/>
        </p:nvSpPr>
        <p:spPr>
          <a:xfrm>
            <a:off x="1266700" y="3751975"/>
            <a:ext cx="9805851" cy="785301"/>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2400" dirty="0"/>
              <a:t>Éléments pour partage avec Coalition Citoyenne </a:t>
            </a:r>
          </a:p>
          <a:p>
            <a:pPr algn="l"/>
            <a:r>
              <a:rPr lang="fr-FR" sz="2400" dirty="0"/>
              <a:t>1</a:t>
            </a:r>
            <a:r>
              <a:rPr lang="fr-FR" sz="2400" baseline="30000" dirty="0"/>
              <a:t>er</a:t>
            </a:r>
            <a:r>
              <a:rPr lang="fr-FR" sz="2400" dirty="0"/>
              <a:t> mai 2024</a:t>
            </a:r>
          </a:p>
        </p:txBody>
      </p:sp>
      <p:pic>
        <p:nvPicPr>
          <p:cNvPr id="4" name="Image 3">
            <a:extLst>
              <a:ext uri="{FF2B5EF4-FFF2-40B4-BE49-F238E27FC236}">
                <a16:creationId xmlns:a16="http://schemas.microsoft.com/office/drawing/2014/main" id="{A8D8327A-F5E5-A399-D43F-94E461D097E5}"/>
              </a:ext>
            </a:extLst>
          </p:cNvPr>
          <p:cNvPicPr>
            <a:picLocks noChangeAspect="1"/>
          </p:cNvPicPr>
          <p:nvPr/>
        </p:nvPicPr>
        <p:blipFill>
          <a:blip r:embed="rId2"/>
          <a:stretch>
            <a:fillRect/>
          </a:stretch>
        </p:blipFill>
        <p:spPr>
          <a:xfrm>
            <a:off x="467247" y="331245"/>
            <a:ext cx="3287501" cy="1543854"/>
          </a:xfrm>
          <a:prstGeom prst="rect">
            <a:avLst/>
          </a:prstGeom>
        </p:spPr>
      </p:pic>
    </p:spTree>
    <p:extLst>
      <p:ext uri="{BB962C8B-B14F-4D97-AF65-F5344CB8AC3E}">
        <p14:creationId xmlns:p14="http://schemas.microsoft.com/office/powerpoint/2010/main" val="1909696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349829" y="164420"/>
            <a:ext cx="9144000" cy="477837"/>
          </a:xfrm>
        </p:spPr>
        <p:txBody>
          <a:bodyPr>
            <a:normAutofit/>
          </a:bodyPr>
          <a:lstStyle/>
          <a:p>
            <a:r>
              <a:rPr lang="fr-FR" sz="2400" b="1" dirty="0"/>
              <a:t>ANNEXES</a:t>
            </a:r>
          </a:p>
        </p:txBody>
      </p:sp>
    </p:spTree>
    <p:extLst>
      <p:ext uri="{BB962C8B-B14F-4D97-AF65-F5344CB8AC3E}">
        <p14:creationId xmlns:p14="http://schemas.microsoft.com/office/powerpoint/2010/main" val="34697657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349829" y="164420"/>
            <a:ext cx="9144000" cy="477837"/>
          </a:xfrm>
        </p:spPr>
        <p:txBody>
          <a:bodyPr>
            <a:normAutofit/>
          </a:bodyPr>
          <a:lstStyle/>
          <a:p>
            <a:pPr algn="l"/>
            <a:r>
              <a:rPr lang="fr-FR" sz="2400" b="1" dirty="0"/>
              <a:t>RELEVANT URLS : </a:t>
            </a:r>
          </a:p>
        </p:txBody>
      </p:sp>
      <p:sp>
        <p:nvSpPr>
          <p:cNvPr id="7" name="ZoneTexte 6">
            <a:extLst>
              <a:ext uri="{FF2B5EF4-FFF2-40B4-BE49-F238E27FC236}">
                <a16:creationId xmlns:a16="http://schemas.microsoft.com/office/drawing/2014/main" id="{3266532F-6AEE-2679-F50D-037D34148D78}"/>
              </a:ext>
            </a:extLst>
          </p:cNvPr>
          <p:cNvSpPr txBox="1"/>
          <p:nvPr/>
        </p:nvSpPr>
        <p:spPr>
          <a:xfrm>
            <a:off x="340179" y="1315135"/>
            <a:ext cx="11163300" cy="1754326"/>
          </a:xfrm>
          <a:prstGeom prst="rect">
            <a:avLst/>
          </a:prstGeom>
          <a:noFill/>
        </p:spPr>
        <p:txBody>
          <a:bodyPr wrap="square">
            <a:spAutoFit/>
          </a:bodyPr>
          <a:lstStyle/>
          <a:p>
            <a:r>
              <a:rPr lang="fr-FR" b="1" dirty="0"/>
              <a:t>2020-2021 Budget </a:t>
            </a:r>
            <a:r>
              <a:rPr lang="fr-FR" dirty="0"/>
              <a:t>: </a:t>
            </a:r>
            <a:r>
              <a:rPr lang="fr-FR" dirty="0">
                <a:hlinkClick r:id="rId2"/>
              </a:rPr>
              <a:t>https://www.who.int/about/accountability/results/who-results-report-2020-2021/budget-implementation</a:t>
            </a:r>
            <a:endParaRPr lang="fr-FR" dirty="0"/>
          </a:p>
          <a:p>
            <a:endParaRPr lang="fr-FR" dirty="0"/>
          </a:p>
          <a:p>
            <a:r>
              <a:rPr lang="fr-FR" b="1" dirty="0"/>
              <a:t>Financial reports 2020-2021 </a:t>
            </a:r>
            <a:r>
              <a:rPr lang="fr-FR" dirty="0"/>
              <a:t>: </a:t>
            </a:r>
            <a:r>
              <a:rPr lang="fr-FR" dirty="0">
                <a:hlinkClick r:id="rId3"/>
              </a:rPr>
              <a:t>https://apps.who.int/gb/ebwha/pdf_files/WHA74/A74_28-en.pdf</a:t>
            </a:r>
            <a:endParaRPr lang="fr-FR" dirty="0"/>
          </a:p>
          <a:p>
            <a:endParaRPr lang="fr-FR" dirty="0"/>
          </a:p>
          <a:p>
            <a:r>
              <a:rPr lang="fr-FR" b="1" dirty="0" err="1"/>
              <a:t>Contributors</a:t>
            </a:r>
            <a:r>
              <a:rPr lang="fr-FR" b="1" dirty="0"/>
              <a:t> 2020-Q1/Q2/Q3 2021 </a:t>
            </a:r>
            <a:r>
              <a:rPr lang="fr-FR" dirty="0"/>
              <a:t>: https://</a:t>
            </a:r>
            <a:r>
              <a:rPr lang="fr-FR" dirty="0" err="1"/>
              <a:t>open.who.int</a:t>
            </a:r>
            <a:r>
              <a:rPr lang="fr-FR" dirty="0"/>
              <a:t>/2020-21/</a:t>
            </a:r>
            <a:r>
              <a:rPr lang="fr-FR" dirty="0" err="1"/>
              <a:t>contributors</a:t>
            </a:r>
            <a:r>
              <a:rPr lang="fr-FR" dirty="0"/>
              <a:t>/</a:t>
            </a:r>
            <a:r>
              <a:rPr lang="fr-FR" dirty="0" err="1"/>
              <a:t>contributor</a:t>
            </a:r>
            <a:endParaRPr lang="fr-FR" dirty="0"/>
          </a:p>
        </p:txBody>
      </p:sp>
    </p:spTree>
    <p:extLst>
      <p:ext uri="{BB962C8B-B14F-4D97-AF65-F5344CB8AC3E}">
        <p14:creationId xmlns:p14="http://schemas.microsoft.com/office/powerpoint/2010/main" val="509179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2147632388"/>
              </p:ext>
            </p:extLst>
          </p:nvPr>
        </p:nvGraphicFramePr>
        <p:xfrm>
          <a:off x="262359" y="858560"/>
          <a:ext cx="11667280" cy="594360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4517986">
                  <a:extLst>
                    <a:ext uri="{9D8B030D-6E8A-4147-A177-3AD203B41FA5}">
                      <a16:colId xmlns:a16="http://schemas.microsoft.com/office/drawing/2014/main" val="1240027824"/>
                    </a:ext>
                  </a:extLst>
                </a:gridCol>
                <a:gridCol w="3148314">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sz="1400" dirty="0">
                          <a:latin typeface="Arial" panose="020B0604020202020204" pitchFamily="34" charset="0"/>
                          <a:cs typeface="Arial" panose="020B0604020202020204" pitchFamily="34" charset="0"/>
                        </a:rPr>
                        <a:t>Principe</a:t>
                      </a:r>
                    </a:p>
                  </a:txBody>
                  <a:tcPr/>
                </a:tc>
                <a:tc>
                  <a:txBody>
                    <a:bodyPr/>
                    <a:lstStyle/>
                    <a:p>
                      <a:pPr algn="ctr">
                        <a:spcAft>
                          <a:spcPts val="0"/>
                        </a:spcAft>
                      </a:pPr>
                      <a:r>
                        <a:rPr lang="fr-FR" sz="1400" b="1" dirty="0">
                          <a:effectLst/>
                          <a:latin typeface="Arial" panose="020B0604020202020204" pitchFamily="34" charset="0"/>
                          <a:cs typeface="Arial" panose="020B0604020202020204" pitchFamily="34" charset="0"/>
                        </a:rPr>
                        <a:t>Stipulation du traité « pandémies »</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Disposition ou principe d’ordre constitutionnel auquel il est porté atteinte</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Commentaire</a:t>
                      </a:r>
                      <a:endParaRPr lang="fr-FR" sz="14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100" dirty="0">
                          <a:effectLst/>
                          <a:latin typeface="Calibri" panose="020F0502020204030204" pitchFamily="34" charset="0"/>
                        </a:rPr>
                        <a:t>Principe de l’OMS comme « autorité directrice »</a:t>
                      </a:r>
                    </a:p>
                  </a:txBody>
                  <a:tcPr marL="68580" marR="68580" marT="0" marB="0"/>
                </a:tc>
                <a:tc>
                  <a:txBody>
                    <a:bodyPr/>
                    <a:lstStyle/>
                    <a:p>
                      <a:r>
                        <a:rPr lang="fr-FR" sz="1800" kern="1200" dirty="0">
                          <a:solidFill>
                            <a:schemeClr val="dk1"/>
                          </a:solidFill>
                          <a:effectLst/>
                          <a:latin typeface="+mn-lt"/>
                          <a:ea typeface="+mn-ea"/>
                          <a:cs typeface="+mn-cs"/>
                        </a:rPr>
                        <a:t> </a:t>
                      </a:r>
                      <a:r>
                        <a:rPr lang="fr-FR" sz="1100" kern="1200" dirty="0">
                          <a:solidFill>
                            <a:schemeClr val="dk1"/>
                          </a:solidFill>
                          <a:effectLst/>
                          <a:latin typeface="Calibri" panose="020F0502020204030204" pitchFamily="34" charset="0"/>
                          <a:ea typeface="+mn-ea"/>
                          <a:cs typeface="+mn-cs"/>
                        </a:rPr>
                        <a:t>Considérant que l’Organisation mondiale de la Santé, </a:t>
                      </a:r>
                      <a:r>
                        <a:rPr lang="fr-FR" sz="1100" kern="1200" dirty="0">
                          <a:solidFill>
                            <a:srgbClr val="FF0000"/>
                          </a:solidFill>
                          <a:effectLst/>
                          <a:latin typeface="Calibri" panose="020F0502020204030204" pitchFamily="34" charset="0"/>
                          <a:ea typeface="+mn-ea"/>
                          <a:cs typeface="+mn-cs"/>
                        </a:rPr>
                        <a:t>en tant qu’autorité directrice et coordonnatrice</a:t>
                      </a:r>
                      <a:r>
                        <a:rPr lang="fr-FR" sz="1100" kern="1200" dirty="0">
                          <a:solidFill>
                            <a:schemeClr val="dk1"/>
                          </a:solidFill>
                          <a:effectLst/>
                          <a:latin typeface="Calibri" panose="020F0502020204030204" pitchFamily="34" charset="0"/>
                          <a:ea typeface="+mn-ea"/>
                          <a:cs typeface="+mn-cs"/>
                        </a:rPr>
                        <a:t>, dans le domaine de la santé, des travaux ayant un caractère international, joue un rôle fondamental dans le renforcement de la prévention, de la préparation et de la riposte face aux pandémies ;</a:t>
                      </a:r>
                    </a:p>
                    <a:p>
                      <a:pPr>
                        <a:spcAft>
                          <a:spcPts val="0"/>
                        </a:spcAft>
                      </a:pPr>
                      <a:r>
                        <a:rPr lang="fr-FR" sz="1100" dirty="0">
                          <a:effectLst/>
                          <a:latin typeface="Calibri" panose="020F0502020204030204" pitchFamily="34" charset="0"/>
                        </a:rPr>
                        <a:t>Exposé des motifs</a:t>
                      </a:r>
                    </a:p>
                    <a:p>
                      <a:pPr>
                        <a:spcAft>
                          <a:spcPts val="0"/>
                        </a:spcAft>
                      </a:pPr>
                      <a:r>
                        <a:rPr lang="fr-FR" sz="1100" dirty="0">
                          <a:effectLst/>
                          <a:latin typeface="Calibri" panose="020F0502020204030204" pitchFamily="34" charset="0"/>
                        </a:rPr>
                        <a:t>considérant 1 (al. 2)</a:t>
                      </a:r>
                    </a:p>
                  </a:txBody>
                  <a:tcPr marL="68580" marR="68580" marT="0" marB="0"/>
                </a:tc>
                <a:tc>
                  <a:txBody>
                    <a:bodyPr/>
                    <a:lstStyle/>
                    <a:p>
                      <a:pPr>
                        <a:spcAft>
                          <a:spcPts val="0"/>
                        </a:spcAft>
                      </a:pPr>
                      <a:r>
                        <a:rPr lang="fr-FR" sz="1100" dirty="0">
                          <a:effectLst/>
                          <a:latin typeface="Calibri" panose="020F0502020204030204" pitchFamily="34" charset="0"/>
                        </a:rPr>
                        <a:t>Article 3 DDHC</a:t>
                      </a:r>
                    </a:p>
                    <a:p>
                      <a:pPr>
                        <a:spcAft>
                          <a:spcPts val="0"/>
                        </a:spcAft>
                      </a:pPr>
                      <a:r>
                        <a:rPr lang="fr-FR" sz="1100" dirty="0">
                          <a:effectLst/>
                          <a:latin typeface="Calibri" panose="020F0502020204030204" pitchFamily="34" charset="0"/>
                        </a:rPr>
                        <a:t>Article 3 Constitution</a:t>
                      </a:r>
                    </a:p>
                    <a:p>
                      <a:pPr>
                        <a:spcAft>
                          <a:spcPts val="0"/>
                        </a:spcAft>
                      </a:pPr>
                      <a:r>
                        <a:rPr lang="fr-FR" sz="1100" dirty="0">
                          <a:effectLst/>
                          <a:latin typeface="Calibri" panose="020F0502020204030204" pitchFamily="34" charset="0"/>
                        </a:rPr>
                        <a:t>Art 20 et 21 Constitution</a:t>
                      </a:r>
                    </a:p>
                  </a:txBody>
                  <a:tcPr marL="68580" marR="68580" marT="0" marB="0"/>
                </a:tc>
                <a:tc>
                  <a:txBody>
                    <a:bodyPr/>
                    <a:lstStyle/>
                    <a:p>
                      <a:pPr algn="just">
                        <a:spcAft>
                          <a:spcPts val="0"/>
                        </a:spcAft>
                      </a:pPr>
                      <a:r>
                        <a:rPr lang="fr-FR" sz="900">
                          <a:effectLst/>
                          <a:latin typeface="Calibri" panose="020F0502020204030204" pitchFamily="34" charset="0"/>
                        </a:rPr>
                        <a:t>Le domaine de la santé relève de la politique de la nation, donc du gouvernement et du PM</a:t>
                      </a:r>
                      <a:endParaRPr lang="fr-FR" sz="1100">
                        <a:effectLst/>
                        <a:latin typeface="Calibri" panose="020F0502020204030204" pitchFamily="34" charset="0"/>
                      </a:endParaRPr>
                    </a:p>
                    <a:p>
                      <a:pPr algn="just">
                        <a:spcAft>
                          <a:spcPts val="0"/>
                        </a:spcAft>
                      </a:pPr>
                      <a:r>
                        <a:rPr lang="fr-FR" sz="900">
                          <a:effectLst/>
                          <a:latin typeface="Calibri" panose="020F0502020204030204" pitchFamily="34" charset="0"/>
                        </a:rPr>
                        <a:t>La souveraineté réside en la nation.</a:t>
                      </a:r>
                      <a:endParaRPr lang="fr-FR" sz="1100">
                        <a:effectLst/>
                        <a:latin typeface="Calibri" panose="020F0502020204030204" pitchFamily="34" charset="0"/>
                      </a:endParaRPr>
                    </a:p>
                    <a:p>
                      <a:pPr algn="just">
                        <a:spcAft>
                          <a:spcPts val="0"/>
                        </a:spcAft>
                      </a:pPr>
                      <a:r>
                        <a:rPr lang="fr-FR" sz="900">
                          <a:effectLst/>
                          <a:latin typeface="Calibri" panose="020F0502020204030204" pitchFamily="34" charset="0"/>
                        </a:rPr>
                        <a:t>Il y a donc un transfert de souveraineté vers l’OMS</a:t>
                      </a:r>
                      <a:endParaRPr lang="fr-FR" sz="1100">
                        <a:effectLst/>
                        <a:latin typeface="Calibri" panose="020F0502020204030204" pitchFamily="34" charset="0"/>
                      </a:endParaRPr>
                    </a:p>
                  </a:txBody>
                  <a:tcPr marL="68580" marR="68580" marT="0" marB="0"/>
                </a:tc>
                <a:extLst>
                  <a:ext uri="{0D108BD9-81ED-4DB2-BD59-A6C34878D82A}">
                    <a16:rowId xmlns:a16="http://schemas.microsoft.com/office/drawing/2014/main" val="1515929343"/>
                  </a:ext>
                </a:extLst>
              </a:tr>
              <a:tr h="370840">
                <a:tc>
                  <a:txBody>
                    <a:bodyPr/>
                    <a:lstStyle/>
                    <a:p>
                      <a:pPr>
                        <a:spcAft>
                          <a:spcPts val="0"/>
                        </a:spcAft>
                      </a:pPr>
                      <a:r>
                        <a:rPr lang="fr-FR" sz="1100">
                          <a:effectLst/>
                          <a:latin typeface="Calibri" panose="020F0502020204030204" pitchFamily="34" charset="0"/>
                        </a:rPr>
                        <a:t>Pouvoir normatif attribué à la « Conférence des Parties »</a:t>
                      </a:r>
                    </a:p>
                  </a:txBody>
                  <a:tcPr marL="68580" marR="68580" marT="0" marB="0"/>
                </a:tc>
                <a:tc>
                  <a:txBody>
                    <a:bodyPr/>
                    <a:lstStyle/>
                    <a:p>
                      <a:pPr>
                        <a:spcAft>
                          <a:spcPts val="0"/>
                        </a:spcAft>
                      </a:pPr>
                      <a:r>
                        <a:rPr lang="fr-FR" sz="1100" b="0" kern="1200" dirty="0">
                          <a:solidFill>
                            <a:schemeClr val="dk1"/>
                          </a:solidFill>
                          <a:effectLst/>
                          <a:latin typeface="Arial" panose="020B0604020202020204" pitchFamily="34" charset="0"/>
                          <a:ea typeface="+mn-ea"/>
                          <a:cs typeface="Arial" panose="020B0604020202020204" pitchFamily="34" charset="0"/>
                        </a:rPr>
                        <a:t>La Conférence des Parties peut adopter, selon que de besoin, des lignes directrices, des recommandations </a:t>
                      </a:r>
                      <a:r>
                        <a:rPr lang="fr-FR" sz="1100" b="0" u="none" kern="1200" dirty="0">
                          <a:solidFill>
                            <a:srgbClr val="FF0000"/>
                          </a:solidFill>
                          <a:effectLst/>
                          <a:latin typeface="Arial" panose="020B0604020202020204" pitchFamily="34" charset="0"/>
                          <a:ea typeface="+mn-ea"/>
                          <a:cs typeface="Arial" panose="020B0604020202020204" pitchFamily="34" charset="0"/>
                        </a:rPr>
                        <a:t>et des normes</a:t>
                      </a:r>
                      <a:r>
                        <a:rPr lang="fr-FR" sz="1100" b="0" kern="1200" dirty="0">
                          <a:solidFill>
                            <a:schemeClr val="dk1"/>
                          </a:solidFill>
                          <a:effectLst/>
                          <a:latin typeface="Arial" panose="020B0604020202020204" pitchFamily="34" charset="0"/>
                          <a:ea typeface="+mn-ea"/>
                          <a:cs typeface="Arial" panose="020B0604020202020204" pitchFamily="34" charset="0"/>
                        </a:rPr>
                        <a:t>, y compris en ce qui concerne les capacités de prévention des pandémies, à l’appui de la mise en œuvre du présent article.</a:t>
                      </a:r>
                      <a:r>
                        <a:rPr lang="fr-FR" sz="1100" b="0" dirty="0">
                          <a:effectLst/>
                          <a:latin typeface="Arial" panose="020B0604020202020204" pitchFamily="34" charset="0"/>
                          <a:cs typeface="Arial" panose="020B0604020202020204" pitchFamily="34" charset="0"/>
                        </a:rPr>
                        <a:t> </a:t>
                      </a:r>
                    </a:p>
                    <a:p>
                      <a:pPr>
                        <a:spcAft>
                          <a:spcPts val="0"/>
                        </a:spcAft>
                      </a:pPr>
                      <a:r>
                        <a:rPr lang="fr-FR" sz="1100" dirty="0">
                          <a:effectLst/>
                          <a:latin typeface="Calibri" panose="020F0502020204030204" pitchFamily="34" charset="0"/>
                        </a:rPr>
                        <a:t>Article 4, § 6</a:t>
                      </a:r>
                    </a:p>
                    <a:p>
                      <a:pPr>
                        <a:spcAft>
                          <a:spcPts val="0"/>
                        </a:spcAft>
                      </a:pPr>
                      <a:endParaRPr lang="fr-FR" sz="1100" dirty="0">
                        <a:effectLst/>
                        <a:latin typeface="Calibri" panose="020F0502020204030204" pitchFamily="34" charset="0"/>
                      </a:endParaRPr>
                    </a:p>
                    <a:p>
                      <a:pPr>
                        <a:spcAft>
                          <a:spcPts val="0"/>
                        </a:spcAft>
                      </a:pPr>
                      <a:r>
                        <a:rPr lang="fr-FR" sz="1100" b="0" kern="1200" dirty="0">
                          <a:solidFill>
                            <a:schemeClr val="dk1"/>
                          </a:solidFill>
                          <a:effectLst/>
                          <a:latin typeface="Arial" panose="020B0604020202020204" pitchFamily="34" charset="0"/>
                          <a:ea typeface="+mn-ea"/>
                          <a:cs typeface="Arial" panose="020B0604020202020204" pitchFamily="34" charset="0"/>
                        </a:rPr>
                        <a:t>Pour mette en œuvre ce traité, chaque Partie … tient compte des recommandations, des lignes directrices </a:t>
                      </a:r>
                      <a:r>
                        <a:rPr lang="fr-FR" sz="1100" b="0" kern="1200" dirty="0">
                          <a:solidFill>
                            <a:srgbClr val="FF0000"/>
                          </a:solidFill>
                          <a:effectLst/>
                          <a:latin typeface="Arial" panose="020B0604020202020204" pitchFamily="34" charset="0"/>
                          <a:ea typeface="+mn-ea"/>
                          <a:cs typeface="Arial" panose="020B0604020202020204" pitchFamily="34" charset="0"/>
                        </a:rPr>
                        <a:t>et des normes élaborées et adoptées par l’OMS</a:t>
                      </a:r>
                      <a:r>
                        <a:rPr lang="fr-FR" sz="1100" b="0" kern="1200" dirty="0">
                          <a:solidFill>
                            <a:schemeClr val="dk1"/>
                          </a:solidFill>
                          <a:effectLst/>
                          <a:latin typeface="Arial" panose="020B0604020202020204" pitchFamily="34" charset="0"/>
                          <a:ea typeface="+mn-ea"/>
                          <a:cs typeface="Arial" panose="020B0604020202020204" pitchFamily="34" charset="0"/>
                        </a:rPr>
                        <a:t> et d’autres organisations ou organismes intergouvernementaux compétents au moment d’élaborer des politiques, des stratégies et des mesures nationales et, le cas échéant, régionales utiles pour prévenir les pandémies. </a:t>
                      </a:r>
                    </a:p>
                    <a:p>
                      <a:pPr>
                        <a:spcAft>
                          <a:spcPts val="0"/>
                        </a:spcAft>
                      </a:pPr>
                      <a:r>
                        <a:rPr lang="fr-FR" sz="1100" dirty="0">
                          <a:effectLst/>
                          <a:latin typeface="Calibri" panose="020F0502020204030204" pitchFamily="34" charset="0"/>
                        </a:rPr>
                        <a:t>Article 4, § 4, c)</a:t>
                      </a:r>
                    </a:p>
                  </a:txBody>
                  <a:tcPr marL="68580" marR="68580" marT="0" marB="0"/>
                </a:tc>
                <a:tc>
                  <a:txBody>
                    <a:bodyPr/>
                    <a:lstStyle/>
                    <a:p>
                      <a:pPr>
                        <a:spcAft>
                          <a:spcPts val="0"/>
                        </a:spcAft>
                      </a:pPr>
                      <a:r>
                        <a:rPr lang="fr-FR" sz="1100">
                          <a:effectLst/>
                          <a:latin typeface="Calibri" panose="020F0502020204030204" pitchFamily="34" charset="0"/>
                        </a:rPr>
                        <a:t>Article 34, article 37</a:t>
                      </a:r>
                    </a:p>
                    <a:p>
                      <a:pPr>
                        <a:spcAft>
                          <a:spcPts val="0"/>
                        </a:spcAft>
                      </a:pPr>
                      <a:r>
                        <a:rPr lang="fr-FR" sz="1100">
                          <a:effectLst/>
                          <a:latin typeface="Calibri" panose="020F0502020204030204" pitchFamily="34" charset="0"/>
                        </a:rPr>
                        <a:t>Article 21, al. 1</a:t>
                      </a:r>
                      <a:r>
                        <a:rPr lang="fr-FR" sz="1100" baseline="30000">
                          <a:effectLst/>
                          <a:latin typeface="Calibri" panose="020F0502020204030204" pitchFamily="34" charset="0"/>
                        </a:rPr>
                        <a:t>er</a:t>
                      </a:r>
                      <a:endParaRPr lang="fr-FR" sz="1100">
                        <a:effectLst/>
                        <a:latin typeface="Calibri" panose="020F0502020204030204" pitchFamily="34" charset="0"/>
                      </a:endParaRPr>
                    </a:p>
                    <a:p>
                      <a:pPr>
                        <a:spcAft>
                          <a:spcPts val="0"/>
                        </a:spcAft>
                      </a:pPr>
                      <a:r>
                        <a:rPr lang="fr-FR" sz="1100">
                          <a:effectLst/>
                          <a:latin typeface="Calibri" panose="020F0502020204030204" pitchFamily="34" charset="0"/>
                        </a:rPr>
                        <a:t>Article 72, al. 3</a:t>
                      </a:r>
                    </a:p>
                  </a:txBody>
                  <a:tcPr marL="68580" marR="68580" marT="0" marB="0"/>
                </a:tc>
                <a:tc>
                  <a:txBody>
                    <a:bodyPr/>
                    <a:lstStyle/>
                    <a:p>
                      <a:pPr algn="just">
                        <a:spcAft>
                          <a:spcPts val="0"/>
                        </a:spcAft>
                      </a:pPr>
                      <a:r>
                        <a:rPr lang="fr-FR" sz="900">
                          <a:effectLst/>
                          <a:latin typeface="Calibri" panose="020F0502020204030204" pitchFamily="34" charset="0"/>
                        </a:rPr>
                        <a:t>Lignes directrices, recommandations peuvent relever de la </a:t>
                      </a:r>
                      <a:r>
                        <a:rPr lang="fr-FR" sz="900" i="1">
                          <a:effectLst/>
                          <a:latin typeface="Calibri" panose="020F0502020204030204" pitchFamily="34" charset="0"/>
                        </a:rPr>
                        <a:t>soft law</a:t>
                      </a:r>
                      <a:r>
                        <a:rPr lang="fr-FR" sz="900">
                          <a:effectLst/>
                          <a:latin typeface="Calibri" panose="020F0502020204030204" pitchFamily="34" charset="0"/>
                        </a:rPr>
                        <a:t>, mais la notion de norme reste imprécise et peut être considérée comme obligatoire pour les Etats parties. Il demeure, que même </a:t>
                      </a:r>
                      <a:r>
                        <a:rPr lang="fr-FR" sz="900" i="1">
                          <a:effectLst/>
                          <a:latin typeface="Calibri" panose="020F0502020204030204" pitchFamily="34" charset="0"/>
                        </a:rPr>
                        <a:t>soft law</a:t>
                      </a:r>
                      <a:r>
                        <a:rPr lang="fr-FR" sz="900">
                          <a:effectLst/>
                          <a:latin typeface="Calibri" panose="020F0502020204030204" pitchFamily="34" charset="0"/>
                        </a:rPr>
                        <a:t>, les institutions produisent du droit pouvant modifier l’ordonnancement juridique préexistant qui relève du législateur, du Gouvernement et de l’autorité administrative</a:t>
                      </a:r>
                      <a:endParaRPr lang="fr-FR" sz="1100">
                        <a:effectLst/>
                        <a:latin typeface="Calibri" panose="020F0502020204030204" pitchFamily="34" charset="0"/>
                      </a:endParaRPr>
                    </a:p>
                  </a:txBody>
                  <a:tcPr marL="68580" marR="68580" marT="0" marB="0"/>
                </a:tc>
                <a:extLst>
                  <a:ext uri="{0D108BD9-81ED-4DB2-BD59-A6C34878D82A}">
                    <a16:rowId xmlns:a16="http://schemas.microsoft.com/office/drawing/2014/main" val="3775692477"/>
                  </a:ext>
                </a:extLst>
              </a:tr>
              <a:tr h="370840">
                <a:tc>
                  <a:txBody>
                    <a:bodyPr/>
                    <a:lstStyle/>
                    <a:p>
                      <a:pPr>
                        <a:spcAft>
                          <a:spcPts val="0"/>
                        </a:spcAft>
                      </a:pPr>
                      <a:r>
                        <a:rPr lang="fr-FR" sz="1100">
                          <a:effectLst/>
                          <a:latin typeface="Calibri" panose="020F0502020204030204" pitchFamily="34" charset="0"/>
                        </a:rPr>
                        <a:t>Principe de soutien à la « vaccination systématique »</a:t>
                      </a:r>
                    </a:p>
                  </a:txBody>
                  <a:tcPr marL="68580" marR="68580" marT="0" marB="0"/>
                </a:tc>
                <a:tc>
                  <a:txBody>
                    <a:bodyPr/>
                    <a:lstStyle/>
                    <a:p>
                      <a:pPr algn="just"/>
                      <a:r>
                        <a:rPr lang="fr-FR" sz="1100" kern="1200" dirty="0">
                          <a:solidFill>
                            <a:schemeClr val="dk1"/>
                          </a:solidFill>
                          <a:effectLst/>
                          <a:latin typeface="Arial" panose="020B0604020202020204" pitchFamily="34" charset="0"/>
                          <a:ea typeface="+mn-ea"/>
                          <a:cs typeface="Arial" panose="020B0604020202020204" pitchFamily="34" charset="0"/>
                        </a:rPr>
                        <a:t>Chaque Partie s’engage, conformément aux lois et aux règlements applicables, à renforcer et à consolider les fonctions du système de santé, notamment en adoptant ou en élaborant des politiques, des plans, des stratégies et des mesures, selon qu’il convient, pour :</a:t>
                      </a:r>
                    </a:p>
                    <a:p>
                      <a:pPr algn="just"/>
                      <a:r>
                        <a:rPr lang="fr-FR" sz="1100" kern="1200" dirty="0">
                          <a:solidFill>
                            <a:schemeClr val="dk1"/>
                          </a:solidFill>
                          <a:effectLst/>
                          <a:latin typeface="Arial" panose="020B0604020202020204" pitchFamily="34" charset="0"/>
                          <a:ea typeface="+mn-ea"/>
                          <a:cs typeface="Arial" panose="020B0604020202020204" pitchFamily="34" charset="0"/>
                        </a:rPr>
                        <a:t>a)    soutenir et suivre la prestation en temps opportun de services de santé courants et essentiels de qualité durant les pandémies, et l’accès équitable à ceux-ci, en mettant l’accent sur les soins de santé primaires, </a:t>
                      </a:r>
                      <a:r>
                        <a:rPr lang="fr-FR" sz="1100" b="1" kern="1200" dirty="0">
                          <a:solidFill>
                            <a:srgbClr val="FF0000"/>
                          </a:solidFill>
                          <a:effectLst/>
                          <a:latin typeface="Arial" panose="020B0604020202020204" pitchFamily="34" charset="0"/>
                          <a:ea typeface="+mn-ea"/>
                          <a:cs typeface="Arial" panose="020B0604020202020204" pitchFamily="34" charset="0"/>
                        </a:rPr>
                        <a:t>l</a:t>
                      </a:r>
                      <a:r>
                        <a:rPr lang="fr-FR" sz="1100" b="0" kern="1200" dirty="0">
                          <a:solidFill>
                            <a:srgbClr val="FF0000"/>
                          </a:solidFill>
                          <a:effectLst/>
                          <a:latin typeface="Arial" panose="020B0604020202020204" pitchFamily="34" charset="0"/>
                          <a:ea typeface="+mn-ea"/>
                          <a:cs typeface="Arial" panose="020B0604020202020204" pitchFamily="34" charset="0"/>
                        </a:rPr>
                        <a:t>a vaccination systématique </a:t>
                      </a:r>
                      <a:r>
                        <a:rPr lang="fr-FR" sz="1100" kern="1200" dirty="0">
                          <a:solidFill>
                            <a:schemeClr val="dk1"/>
                          </a:solidFill>
                          <a:effectLst/>
                          <a:latin typeface="Arial" panose="020B0604020202020204" pitchFamily="34" charset="0"/>
                          <a:ea typeface="+mn-ea"/>
                          <a:cs typeface="Arial" panose="020B0604020202020204" pitchFamily="34" charset="0"/>
                        </a:rPr>
                        <a:t>et les soins de santé mentale, et en accordant une attention particulière aux personnes en situation de vulnérabilité ;</a:t>
                      </a:r>
                    </a:p>
                    <a:p>
                      <a:pPr>
                        <a:spcAft>
                          <a:spcPts val="0"/>
                        </a:spcAft>
                      </a:pPr>
                      <a:endParaRPr lang="fr-FR" sz="1100" dirty="0">
                        <a:effectLst/>
                        <a:latin typeface="Calibri" panose="020F0502020204030204" pitchFamily="34" charset="0"/>
                      </a:endParaRPr>
                    </a:p>
                    <a:p>
                      <a:pPr>
                        <a:spcAft>
                          <a:spcPts val="0"/>
                        </a:spcAft>
                      </a:pPr>
                      <a:r>
                        <a:rPr lang="fr-FR" sz="1100" dirty="0">
                          <a:effectLst/>
                          <a:latin typeface="Calibri" panose="020F0502020204030204" pitchFamily="34" charset="0"/>
                        </a:rPr>
                        <a:t>Article 6, § 2, a)</a:t>
                      </a:r>
                    </a:p>
                  </a:txBody>
                  <a:tcPr marL="68580" marR="68580" marT="0" marB="0"/>
                </a:tc>
                <a:tc>
                  <a:txBody>
                    <a:bodyPr/>
                    <a:lstStyle/>
                    <a:p>
                      <a:pPr>
                        <a:spcAft>
                          <a:spcPts val="0"/>
                        </a:spcAft>
                      </a:pPr>
                      <a:r>
                        <a:rPr lang="fr-FR" sz="1100">
                          <a:effectLst/>
                          <a:latin typeface="Calibri" panose="020F0502020204030204" pitchFamily="34" charset="0"/>
                        </a:rPr>
                        <a:t>Article 2 et 4 DDHC</a:t>
                      </a:r>
                    </a:p>
                    <a:p>
                      <a:pPr>
                        <a:spcAft>
                          <a:spcPts val="0"/>
                        </a:spcAft>
                      </a:pPr>
                      <a:r>
                        <a:rPr lang="fr-FR" sz="1100">
                          <a:effectLst/>
                          <a:latin typeface="Calibri" panose="020F0502020204030204" pitchFamily="34" charset="0"/>
                        </a:rPr>
                        <a:t>Article 34, al. 1</a:t>
                      </a:r>
                      <a:r>
                        <a:rPr lang="fr-FR" sz="1100" baseline="30000">
                          <a:effectLst/>
                          <a:latin typeface="Calibri" panose="020F0502020204030204" pitchFamily="34" charset="0"/>
                        </a:rPr>
                        <a:t>er</a:t>
                      </a:r>
                      <a:r>
                        <a:rPr lang="fr-FR" sz="1100">
                          <a:effectLst/>
                          <a:latin typeface="Calibri" panose="020F0502020204030204" pitchFamily="34" charset="0"/>
                        </a:rPr>
                        <a:t> Constitution</a:t>
                      </a:r>
                    </a:p>
                    <a:p>
                      <a:pPr>
                        <a:spcAft>
                          <a:spcPts val="0"/>
                        </a:spcAft>
                      </a:pPr>
                      <a:r>
                        <a:rPr lang="fr-FR" sz="1100">
                          <a:effectLst/>
                          <a:latin typeface="Calibri" panose="020F0502020204030204" pitchFamily="34" charset="0"/>
                        </a:rPr>
                        <a:t>PFRLR liberté individuelle</a:t>
                      </a:r>
                      <a:r>
                        <a:rPr lang="fr-FR" sz="1100">
                          <a:solidFill>
                            <a:srgbClr val="000000"/>
                          </a:solidFill>
                          <a:effectLst/>
                          <a:latin typeface="Calibri" panose="020F0502020204030204" pitchFamily="34" charset="0"/>
                        </a:rPr>
                        <a:t> n° 76-75 DC 12 janvier 1977.</a:t>
                      </a:r>
                      <a:endParaRPr lang="fr-FR" sz="1100">
                        <a:effectLst/>
                        <a:latin typeface="Calibri" panose="020F0502020204030204" pitchFamily="34" charset="0"/>
                      </a:endParaRPr>
                    </a:p>
                  </a:txBody>
                  <a:tcPr marL="68580" marR="68580" marT="0" marB="0"/>
                </a:tc>
                <a:tc>
                  <a:txBody>
                    <a:bodyPr/>
                    <a:lstStyle/>
                    <a:p>
                      <a:pPr algn="just">
                        <a:spcAft>
                          <a:spcPts val="0"/>
                        </a:spcAft>
                      </a:pPr>
                      <a:r>
                        <a:rPr lang="fr-FR" sz="900" dirty="0">
                          <a:effectLst/>
                          <a:latin typeface="Calibri" panose="020F0502020204030204" pitchFamily="34" charset="0"/>
                        </a:rPr>
                        <a:t>1) Cette stipulation introduit en tant que principe une obligation directe dans le traité pour les Etat dans la gestion d’une future pandémie. Comment savoir que la solution est nécessairement vaccinale alors que la maladie est encore inconnue ?</a:t>
                      </a:r>
                      <a:endParaRPr lang="fr-FR" sz="1100" dirty="0">
                        <a:effectLst/>
                        <a:latin typeface="Calibri" panose="020F0502020204030204" pitchFamily="34" charset="0"/>
                      </a:endParaRPr>
                    </a:p>
                    <a:p>
                      <a:pPr algn="just">
                        <a:spcAft>
                          <a:spcPts val="0"/>
                        </a:spcAft>
                      </a:pPr>
                      <a:r>
                        <a:rPr lang="fr-FR" sz="900" dirty="0">
                          <a:effectLst/>
                          <a:latin typeface="Calibri" panose="020F0502020204030204" pitchFamily="34" charset="0"/>
                        </a:rPr>
                        <a:t>2) Une telle stipulation porte atteinte au principe de la liberté prévu par l’article 4 DDHC</a:t>
                      </a:r>
                      <a:endParaRPr lang="fr-FR" sz="1100" dirty="0">
                        <a:effectLst/>
                        <a:latin typeface="Calibri" panose="020F0502020204030204" pitchFamily="34" charset="0"/>
                      </a:endParaRPr>
                    </a:p>
                    <a:p>
                      <a:pPr algn="just">
                        <a:spcAft>
                          <a:spcPts val="0"/>
                        </a:spcAft>
                      </a:pPr>
                      <a:r>
                        <a:rPr lang="fr-FR" sz="900" dirty="0">
                          <a:effectLst/>
                          <a:latin typeface="Calibri" panose="020F0502020204030204" pitchFamily="34" charset="0"/>
                        </a:rPr>
                        <a:t>3) Une telle atteinte à cette liberté relève du législateur : « garanties fondamentales pour l’exercice des libertés publiques ».</a:t>
                      </a:r>
                      <a:endParaRPr lang="fr-FR" sz="1100" dirty="0">
                        <a:effectLst/>
                        <a:latin typeface="Calibri" panose="020F0502020204030204" pitchFamily="34" charset="0"/>
                      </a:endParaRPr>
                    </a:p>
                    <a:p>
                      <a:pPr algn="just">
                        <a:spcAft>
                          <a:spcPts val="0"/>
                        </a:spcAft>
                      </a:pPr>
                      <a:r>
                        <a:rPr lang="fr-FR" sz="900" dirty="0">
                          <a:effectLst/>
                          <a:latin typeface="Calibri" panose="020F0502020204030204" pitchFamily="34" charset="0"/>
                        </a:rPr>
                        <a:t> </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1136223328"/>
                  </a:ext>
                </a:extLst>
              </a:tr>
            </a:tbl>
          </a:graphicData>
        </a:graphic>
      </p:graphicFrame>
      <p:grpSp>
        <p:nvGrpSpPr>
          <p:cNvPr id="8" name="Groupe 7">
            <a:extLst>
              <a:ext uri="{FF2B5EF4-FFF2-40B4-BE49-F238E27FC236}">
                <a16:creationId xmlns:a16="http://schemas.microsoft.com/office/drawing/2014/main" id="{AF825628-669A-6A71-1144-88ED261848A7}"/>
              </a:ext>
            </a:extLst>
          </p:cNvPr>
          <p:cNvGrpSpPr/>
          <p:nvPr/>
        </p:nvGrpSpPr>
        <p:grpSpPr>
          <a:xfrm>
            <a:off x="10500168" y="479386"/>
            <a:ext cx="1525928" cy="346736"/>
            <a:chOff x="777434" y="5625296"/>
            <a:chExt cx="1525928" cy="346736"/>
          </a:xfrm>
        </p:grpSpPr>
        <p:sp>
          <p:nvSpPr>
            <p:cNvPr id="9" name="Titre 1">
              <a:extLst>
                <a:ext uri="{FF2B5EF4-FFF2-40B4-BE49-F238E27FC236}">
                  <a16:creationId xmlns:a16="http://schemas.microsoft.com/office/drawing/2014/main" id="{04739852-9A3A-1E26-72C1-CCEBA5FC4ED6}"/>
                </a:ext>
              </a:extLst>
            </p:cNvPr>
            <p:cNvSpPr txBox="1">
              <a:spLocks/>
            </p:cNvSpPr>
            <p:nvPr/>
          </p:nvSpPr>
          <p:spPr>
            <a:xfrm>
              <a:off x="777434" y="5625296"/>
              <a:ext cx="1525928" cy="34673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600" dirty="0"/>
                <a:t>PRÉLIMINAIRE</a:t>
              </a:r>
            </a:p>
          </p:txBody>
        </p:sp>
        <p:cxnSp>
          <p:nvCxnSpPr>
            <p:cNvPr id="10" name="Connecteur droit 9">
              <a:extLst>
                <a:ext uri="{FF2B5EF4-FFF2-40B4-BE49-F238E27FC236}">
                  <a16:creationId xmlns:a16="http://schemas.microsoft.com/office/drawing/2014/main" id="{9CF444DB-CF2C-3B40-6CC7-973235705063}"/>
                </a:ext>
              </a:extLst>
            </p:cNvPr>
            <p:cNvCxnSpPr/>
            <p:nvPr/>
          </p:nvCxnSpPr>
          <p:spPr>
            <a:xfrm>
              <a:off x="798653" y="5941565"/>
              <a:ext cx="14931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a:extLst>
                <a:ext uri="{FF2B5EF4-FFF2-40B4-BE49-F238E27FC236}">
                  <a16:creationId xmlns:a16="http://schemas.microsoft.com/office/drawing/2014/main" id="{03B36FDA-B1C7-17B1-5E56-BF2F665BE299}"/>
                </a:ext>
              </a:extLst>
            </p:cNvPr>
            <p:cNvCxnSpPr/>
            <p:nvPr/>
          </p:nvCxnSpPr>
          <p:spPr>
            <a:xfrm>
              <a:off x="777434" y="5654398"/>
              <a:ext cx="1493134"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6837668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650381144"/>
              </p:ext>
            </p:extLst>
          </p:nvPr>
        </p:nvGraphicFramePr>
        <p:xfrm>
          <a:off x="262359" y="858560"/>
          <a:ext cx="11667280" cy="565404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4517986">
                  <a:extLst>
                    <a:ext uri="{9D8B030D-6E8A-4147-A177-3AD203B41FA5}">
                      <a16:colId xmlns:a16="http://schemas.microsoft.com/office/drawing/2014/main" val="1240027824"/>
                    </a:ext>
                  </a:extLst>
                </a:gridCol>
                <a:gridCol w="3148314">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sz="1400" dirty="0">
                          <a:latin typeface="Arial" panose="020B0604020202020204" pitchFamily="34" charset="0"/>
                          <a:cs typeface="Arial" panose="020B0604020202020204" pitchFamily="34" charset="0"/>
                        </a:rPr>
                        <a:t>Principe</a:t>
                      </a:r>
                    </a:p>
                  </a:txBody>
                  <a:tcPr/>
                </a:tc>
                <a:tc>
                  <a:txBody>
                    <a:bodyPr/>
                    <a:lstStyle/>
                    <a:p>
                      <a:pPr algn="ctr">
                        <a:spcAft>
                          <a:spcPts val="0"/>
                        </a:spcAft>
                      </a:pPr>
                      <a:r>
                        <a:rPr lang="fr-FR" sz="1400" b="1" dirty="0">
                          <a:effectLst/>
                          <a:latin typeface="Arial" panose="020B0604020202020204" pitchFamily="34" charset="0"/>
                          <a:cs typeface="Arial" panose="020B0604020202020204" pitchFamily="34" charset="0"/>
                        </a:rPr>
                        <a:t>Stipulation du traité « pandémies »</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Disposition ou principe d’ordre constitutionnel auquel il est porté atteinte</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Commentaire</a:t>
                      </a:r>
                      <a:endParaRPr lang="fr-FR" sz="14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100" dirty="0">
                          <a:effectLst/>
                          <a:latin typeface="Calibri" panose="020F0502020204030204" pitchFamily="34" charset="0"/>
                        </a:rPr>
                        <a:t>Obligation pour les Parties de réformer leurs systèmes d’information en matière d’état civil</a:t>
                      </a: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effectLst/>
                          <a:latin typeface="Arial" panose="020B0604020202020204" pitchFamily="34" charset="0"/>
                          <a:ea typeface="+mn-ea"/>
                          <a:cs typeface="Arial" panose="020B0604020202020204" pitchFamily="34" charset="0"/>
                        </a:rPr>
                        <a:t>Chaque Partie s’engage, conformément aux lois et aux règlements applicables, à renforcer et à consolider les fonctions du système de santé, notamment en adoptant ou en élaborant des politiques, des plans, des stratégies et des mesures, selon qu’il convient, pour :</a:t>
                      </a: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100" kern="1200" dirty="0">
                          <a:solidFill>
                            <a:schemeClr val="dk1"/>
                          </a:solidFill>
                          <a:effectLst/>
                          <a:latin typeface="Arial" panose="020B0604020202020204" pitchFamily="34" charset="0"/>
                          <a:ea typeface="+mn-ea"/>
                          <a:cs typeface="Arial" panose="020B0604020202020204" pitchFamily="34" charset="0"/>
                        </a:rPr>
                        <a:t>e)    développer, renforcer et maintenir des systèmes d’information sanitaire pour la détection précoce, la prévision et l’échange d’informations en temps opportun ; </a:t>
                      </a:r>
                      <a:r>
                        <a:rPr lang="fr-FR" sz="1100" b="0" kern="1200" dirty="0">
                          <a:solidFill>
                            <a:srgbClr val="FF0000"/>
                          </a:solidFill>
                          <a:effectLst/>
                          <a:latin typeface="Arial" panose="020B0604020202020204" pitchFamily="34" charset="0"/>
                          <a:ea typeface="+mn-ea"/>
                          <a:cs typeface="Arial" panose="020B0604020202020204" pitchFamily="34" charset="0"/>
                        </a:rPr>
                        <a:t>l’enregistrement des faits d’état civil et les statistiques de l’état civil ; et les capacités connexes en matière de santé numérique et de science des données</a:t>
                      </a:r>
                      <a:r>
                        <a:rPr lang="fr-FR" sz="1100" b="1" kern="1200" dirty="0">
                          <a:solidFill>
                            <a:schemeClr val="dk1"/>
                          </a:solidFill>
                          <a:effectLst/>
                          <a:latin typeface="Arial" panose="020B0604020202020204" pitchFamily="34" charset="0"/>
                          <a:ea typeface="+mn-ea"/>
                          <a:cs typeface="Arial" panose="020B0604020202020204" pitchFamily="34" charset="0"/>
                        </a:rPr>
                        <a:t> </a:t>
                      </a:r>
                      <a:r>
                        <a:rPr lang="fr-FR" sz="1100" kern="1200" dirty="0">
                          <a:solidFill>
                            <a:schemeClr val="dk1"/>
                          </a:solidFill>
                          <a:effectLst/>
                          <a:latin typeface="Arial" panose="020B0604020202020204" pitchFamily="34" charset="0"/>
                          <a:ea typeface="+mn-ea"/>
                          <a:cs typeface="Arial" panose="020B0604020202020204" pitchFamily="34" charset="0"/>
                        </a:rPr>
                        <a:t>; et</a:t>
                      </a:r>
                    </a:p>
                    <a:p>
                      <a:pPr>
                        <a:spcAft>
                          <a:spcPts val="0"/>
                        </a:spcAft>
                      </a:pPr>
                      <a:endParaRPr lang="fr-FR" sz="1100" dirty="0">
                        <a:effectLst/>
                        <a:latin typeface="Calibri" panose="020F0502020204030204" pitchFamily="34" charset="0"/>
                      </a:endParaRPr>
                    </a:p>
                    <a:p>
                      <a:pPr>
                        <a:spcAft>
                          <a:spcPts val="0"/>
                        </a:spcAft>
                      </a:pPr>
                      <a:r>
                        <a:rPr lang="fr-FR" sz="1100" dirty="0">
                          <a:effectLst/>
                          <a:latin typeface="Calibri" panose="020F0502020204030204" pitchFamily="34" charset="0"/>
                        </a:rPr>
                        <a:t>Article 6, § 2, e)</a:t>
                      </a:r>
                    </a:p>
                  </a:txBody>
                  <a:tcPr marL="68580" marR="68580" marT="0" marB="0"/>
                </a:tc>
                <a:tc>
                  <a:txBody>
                    <a:bodyPr/>
                    <a:lstStyle/>
                    <a:p>
                      <a:pPr>
                        <a:spcAft>
                          <a:spcPts val="0"/>
                        </a:spcAft>
                      </a:pPr>
                      <a:r>
                        <a:rPr lang="fr-FR" sz="1100">
                          <a:effectLst/>
                          <a:latin typeface="Calibri" panose="020F0502020204030204" pitchFamily="34" charset="0"/>
                        </a:rPr>
                        <a:t>Article 2 DDHC</a:t>
                      </a:r>
                    </a:p>
                    <a:p>
                      <a:pPr>
                        <a:spcAft>
                          <a:spcPts val="0"/>
                        </a:spcAft>
                      </a:pPr>
                      <a:r>
                        <a:rPr lang="fr-FR" sz="1100">
                          <a:effectLst/>
                          <a:latin typeface="Calibri" panose="020F0502020204030204" pitchFamily="34" charset="0"/>
                        </a:rPr>
                        <a:t>Article 34, al. 1</a:t>
                      </a:r>
                      <a:r>
                        <a:rPr lang="fr-FR" sz="1100" baseline="30000">
                          <a:effectLst/>
                          <a:latin typeface="Calibri" panose="020F0502020204030204" pitchFamily="34" charset="0"/>
                        </a:rPr>
                        <a:t>er</a:t>
                      </a:r>
                      <a:r>
                        <a:rPr lang="fr-FR" sz="1100">
                          <a:effectLst/>
                          <a:latin typeface="Calibri" panose="020F0502020204030204" pitchFamily="34" charset="0"/>
                        </a:rPr>
                        <a:t> Constitution</a:t>
                      </a:r>
                    </a:p>
                    <a:p>
                      <a:pPr>
                        <a:spcAft>
                          <a:spcPts val="0"/>
                        </a:spcAft>
                      </a:pPr>
                      <a:r>
                        <a:rPr lang="fr-FR" sz="1100">
                          <a:effectLst/>
                          <a:latin typeface="Calibri" panose="020F0502020204030204" pitchFamily="34" charset="0"/>
                        </a:rPr>
                        <a:t>Décision n° </a:t>
                      </a:r>
                      <a:r>
                        <a:rPr lang="fr-FR" sz="1050">
                          <a:solidFill>
                            <a:srgbClr val="202122"/>
                          </a:solidFill>
                          <a:effectLst/>
                          <a:latin typeface="Arial" panose="020B0604020202020204" pitchFamily="34" charset="0"/>
                        </a:rPr>
                        <a:t>94-352 DC du 18 janvier 1995 (PVC)</a:t>
                      </a:r>
                      <a:endParaRPr lang="fr-FR" sz="1100">
                        <a:effectLst/>
                        <a:latin typeface="Calibri" panose="020F0502020204030204" pitchFamily="34" charset="0"/>
                      </a:endParaRPr>
                    </a:p>
                  </a:txBody>
                  <a:tcPr marL="68580" marR="68580" marT="0" marB="0"/>
                </a:tc>
                <a:tc>
                  <a:txBody>
                    <a:bodyPr/>
                    <a:lstStyle/>
                    <a:p>
                      <a:pPr algn="just">
                        <a:spcAft>
                          <a:spcPts val="0"/>
                        </a:spcAft>
                      </a:pPr>
                      <a:r>
                        <a:rPr lang="fr-FR" sz="900" dirty="0">
                          <a:effectLst/>
                          <a:latin typeface="Calibri" panose="020F0502020204030204" pitchFamily="34" charset="0"/>
                        </a:rPr>
                        <a:t>Droit au respect de la vie privée, reconnue comme ayant valeur </a:t>
                      </a:r>
                      <a:r>
                        <a:rPr lang="fr-FR" sz="900" dirty="0">
                          <a:solidFill>
                            <a:srgbClr val="000000"/>
                          </a:solidFill>
                          <a:effectLst/>
                          <a:latin typeface="Calibri" panose="020F0502020204030204" pitchFamily="34" charset="0"/>
                        </a:rPr>
                        <a:t>constitutionnelle (CC, 23 juill. 1999, n° 99-416 DC, cons. 45. V. Aussi : CC, 18 janv. 1995, n° 94-352 DC, cons. 3 ; CC, 22 avr. 1997, n° 97-389 DC, cons. 44 ; CC, 30 mars 2012, n° 2012-227 QPC, cons. 6)</a:t>
                      </a:r>
                      <a:endParaRPr lang="fr-FR" sz="1100" dirty="0">
                        <a:effectLst/>
                        <a:latin typeface="Calibri" panose="020F0502020204030204" pitchFamily="34" charset="0"/>
                      </a:endParaRPr>
                    </a:p>
                    <a:p>
                      <a:pPr algn="just">
                        <a:spcAft>
                          <a:spcPts val="0"/>
                        </a:spcAft>
                      </a:pPr>
                      <a:r>
                        <a:rPr lang="fr-FR" sz="900" dirty="0">
                          <a:effectLst/>
                          <a:latin typeface="Calibri" panose="020F0502020204030204" pitchFamily="34" charset="0"/>
                        </a:rPr>
                        <a:t>La jurisprudence CC rattache cette liberté à l’article 2 DDHC.</a:t>
                      </a:r>
                      <a:endParaRPr lang="fr-FR" sz="1100" dirty="0">
                        <a:effectLst/>
                        <a:latin typeface="Calibri" panose="020F0502020204030204" pitchFamily="34" charset="0"/>
                      </a:endParaRPr>
                    </a:p>
                    <a:p>
                      <a:pPr algn="just">
                        <a:spcAft>
                          <a:spcPts val="0"/>
                        </a:spcAft>
                      </a:pPr>
                      <a:r>
                        <a:rPr lang="fr-FR" sz="900" dirty="0">
                          <a:effectLst/>
                          <a:latin typeface="Calibri" panose="020F0502020204030204" pitchFamily="34" charset="0"/>
                        </a:rPr>
                        <a:t>L’état et la capacité des personnes relèvent du domaine du législateur (art. 34, al. 1</a:t>
                      </a:r>
                      <a:r>
                        <a:rPr lang="fr-FR" sz="900" baseline="30000" dirty="0">
                          <a:effectLst/>
                          <a:latin typeface="Calibri" panose="020F0502020204030204" pitchFamily="34" charset="0"/>
                        </a:rPr>
                        <a:t>er</a:t>
                      </a:r>
                      <a:r>
                        <a:rPr lang="fr-FR" sz="900" dirty="0">
                          <a:effectLst/>
                          <a:latin typeface="Calibri" panose="020F0502020204030204" pitchFamily="34" charset="0"/>
                        </a:rPr>
                        <a:t>)</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3799811214"/>
                  </a:ext>
                </a:extLst>
              </a:tr>
              <a:tr h="370840">
                <a:tc>
                  <a:txBody>
                    <a:bodyPr/>
                    <a:lstStyle/>
                    <a:p>
                      <a:pPr>
                        <a:spcAft>
                          <a:spcPts val="0"/>
                        </a:spcAft>
                      </a:pPr>
                      <a:r>
                        <a:rPr lang="fr-FR" sz="1100" dirty="0">
                          <a:effectLst/>
                          <a:latin typeface="Calibri" panose="020F0502020204030204" pitchFamily="34" charset="0"/>
                        </a:rPr>
                        <a:t>Immixtion dans les politiques nationales</a:t>
                      </a:r>
                    </a:p>
                  </a:txBody>
                  <a:tcPr marL="68580" marR="68580" marT="0" marB="0"/>
                </a:tc>
                <a:tc>
                  <a:txBody>
                    <a:bodyPr/>
                    <a:lstStyle/>
                    <a:p>
                      <a:pPr>
                        <a:spcAft>
                          <a:spcPts val="0"/>
                        </a:spcAft>
                      </a:pPr>
                      <a:r>
                        <a:rPr lang="fr-FR" sz="1100">
                          <a:effectLst/>
                          <a:latin typeface="Calibri" panose="020F0502020204030204" pitchFamily="34" charset="0"/>
                        </a:rPr>
                        <a:t>Article 9, § 6.</a:t>
                      </a:r>
                    </a:p>
                  </a:txBody>
                  <a:tcPr marL="68580" marR="68580" marT="0" marB="0"/>
                </a:tc>
                <a:tc>
                  <a:txBody>
                    <a:bodyPr/>
                    <a:lstStyle/>
                    <a:p>
                      <a:pPr>
                        <a:spcAft>
                          <a:spcPts val="0"/>
                        </a:spcAft>
                      </a:pPr>
                      <a:r>
                        <a:rPr lang="fr-FR" sz="1100">
                          <a:effectLst/>
                          <a:latin typeface="Calibri" panose="020F0502020204030204" pitchFamily="34" charset="0"/>
                        </a:rPr>
                        <a:t>Article 3 DDHC</a:t>
                      </a:r>
                    </a:p>
                    <a:p>
                      <a:pPr>
                        <a:spcAft>
                          <a:spcPts val="0"/>
                        </a:spcAft>
                      </a:pPr>
                      <a:r>
                        <a:rPr lang="fr-FR" sz="1100">
                          <a:effectLst/>
                          <a:latin typeface="Calibri" panose="020F0502020204030204" pitchFamily="34" charset="0"/>
                        </a:rPr>
                        <a:t>Article 3 Constitution</a:t>
                      </a:r>
                    </a:p>
                    <a:p>
                      <a:pPr>
                        <a:spcAft>
                          <a:spcPts val="0"/>
                        </a:spcAft>
                      </a:pPr>
                      <a:r>
                        <a:rPr lang="fr-FR" sz="1100">
                          <a:effectLst/>
                          <a:latin typeface="Calibri" panose="020F0502020204030204" pitchFamily="34" charset="0"/>
                        </a:rPr>
                        <a:t>Art 20 et 21 Constitution</a:t>
                      </a:r>
                    </a:p>
                  </a:txBody>
                  <a:tcPr marL="68580" marR="68580" marT="0" marB="0"/>
                </a:tc>
                <a:tc>
                  <a:txBody>
                    <a:bodyPr/>
                    <a:lstStyle/>
                    <a:p>
                      <a:pPr algn="just">
                        <a:spcAft>
                          <a:spcPts val="0"/>
                        </a:spcAft>
                      </a:pPr>
                      <a:r>
                        <a:rPr lang="fr-FR" sz="900">
                          <a:effectLst/>
                          <a:latin typeface="Calibri" panose="020F0502020204030204" pitchFamily="34" charset="0"/>
                        </a:rPr>
                        <a:t>L’indicatif a valeur d’impératif</a:t>
                      </a:r>
                      <a:endParaRPr lang="fr-FR" sz="1100">
                        <a:effectLst/>
                        <a:latin typeface="Calibri" panose="020F0502020204030204" pitchFamily="34" charset="0"/>
                      </a:endParaRPr>
                    </a:p>
                    <a:p>
                      <a:pPr algn="just">
                        <a:spcAft>
                          <a:spcPts val="0"/>
                        </a:spcAft>
                      </a:pPr>
                      <a:r>
                        <a:rPr lang="fr-FR" sz="900">
                          <a:effectLst/>
                          <a:latin typeface="Calibri" panose="020F0502020204030204" pitchFamily="34" charset="0"/>
                        </a:rPr>
                        <a:t>Obligation d’élaborer une politique nationale adaptée aux stipulations du Traité : transfert de souveraineté car la politique de la nation relève du Gouvernement sous la direction du PM et la souveraineté appartient à la nation.</a:t>
                      </a:r>
                      <a:endParaRPr lang="fr-FR" sz="1100">
                        <a:effectLst/>
                        <a:latin typeface="Calibri" panose="020F0502020204030204" pitchFamily="34" charset="0"/>
                      </a:endParaRPr>
                    </a:p>
                  </a:txBody>
                  <a:tcPr marL="68580" marR="68580" marT="0" marB="0"/>
                </a:tc>
                <a:extLst>
                  <a:ext uri="{0D108BD9-81ED-4DB2-BD59-A6C34878D82A}">
                    <a16:rowId xmlns:a16="http://schemas.microsoft.com/office/drawing/2014/main" val="1073224560"/>
                  </a:ext>
                </a:extLst>
              </a:tr>
              <a:tr h="370840">
                <a:tc>
                  <a:txBody>
                    <a:bodyPr/>
                    <a:lstStyle/>
                    <a:p>
                      <a:pPr>
                        <a:spcAft>
                          <a:spcPts val="0"/>
                        </a:spcAft>
                      </a:pPr>
                      <a:r>
                        <a:rPr lang="fr-FR" sz="1100" dirty="0">
                          <a:effectLst/>
                          <a:latin typeface="Calibri" panose="020F0502020204030204" pitchFamily="34" charset="0"/>
                        </a:rPr>
                        <a:t>Immixtion dans les politiques nationales et dans l’exercice du pouvoir législatif</a:t>
                      </a:r>
                    </a:p>
                  </a:txBody>
                  <a:tcPr marL="68580" marR="68580" marT="0" marB="0"/>
                </a:tc>
                <a:tc>
                  <a:txBody>
                    <a:bodyPr/>
                    <a:lstStyle/>
                    <a:p>
                      <a:pPr algn="just"/>
                      <a:r>
                        <a:rPr lang="fr-FR" sz="1100" kern="1200" dirty="0">
                          <a:solidFill>
                            <a:schemeClr val="dk1"/>
                          </a:solidFill>
                          <a:effectLst/>
                          <a:latin typeface="Arial" panose="020B0604020202020204" pitchFamily="34" charset="0"/>
                          <a:ea typeface="+mn-ea"/>
                          <a:cs typeface="Arial" panose="020B0604020202020204" pitchFamily="34" charset="0"/>
                        </a:rPr>
                        <a:t>4.    Les Parties qui sont membres de l’OMC comprennent qu’elles ont le droit de recourir pleinement aux dispositions de l’Accord sur les aspects des droits de propriété intellectuelle qui touchent au commerce (Accord sur les ADPIC) qui ménagent des flexibilités pour protéger la santé publique, y compris lors de futures pandémies, comme cela a été rappelé dans la Déclaration de Doha de 2001 sur l’Accord sur les ADPIC et la santé publique, et respectent pleinement l’usage qu’en font les autres.</a:t>
                      </a:r>
                    </a:p>
                    <a:p>
                      <a:pPr algn="just"/>
                      <a:r>
                        <a:rPr lang="fr-FR" sz="1100" b="1" kern="1200" dirty="0">
                          <a:solidFill>
                            <a:schemeClr val="dk1"/>
                          </a:solidFill>
                          <a:effectLst/>
                          <a:latin typeface="Arial" panose="020B0604020202020204" pitchFamily="34" charset="0"/>
                          <a:ea typeface="+mn-ea"/>
                          <a:cs typeface="Arial" panose="020B0604020202020204" pitchFamily="34" charset="0"/>
                        </a:rPr>
                        <a:t>5.    </a:t>
                      </a:r>
                      <a:r>
                        <a:rPr lang="fr-FR" sz="1100" b="0" kern="1200" dirty="0">
                          <a:solidFill>
                            <a:srgbClr val="FF0000"/>
                          </a:solidFill>
                          <a:effectLst/>
                          <a:latin typeface="Arial" panose="020B0604020202020204" pitchFamily="34" charset="0"/>
                          <a:ea typeface="+mn-ea"/>
                          <a:cs typeface="Arial" panose="020B0604020202020204" pitchFamily="34" charset="0"/>
                        </a:rPr>
                        <a:t>Chaque Partie réexamine et </a:t>
                      </a:r>
                      <a:r>
                        <a:rPr lang="fr-FR" sz="1100" b="0" u="sng" kern="1200" dirty="0">
                          <a:solidFill>
                            <a:srgbClr val="FF0000"/>
                          </a:solidFill>
                          <a:effectLst/>
                          <a:latin typeface="Arial" panose="020B0604020202020204" pitchFamily="34" charset="0"/>
                          <a:ea typeface="+mn-ea"/>
                          <a:cs typeface="Arial" panose="020B0604020202020204" pitchFamily="34" charset="0"/>
                        </a:rPr>
                        <a:t>met à jour</a:t>
                      </a:r>
                      <a:r>
                        <a:rPr lang="fr-FR" sz="1100" b="0" kern="1200" dirty="0">
                          <a:solidFill>
                            <a:srgbClr val="FF0000"/>
                          </a:solidFill>
                          <a:effectLst/>
                          <a:latin typeface="Arial" panose="020B0604020202020204" pitchFamily="34" charset="0"/>
                          <a:ea typeface="+mn-ea"/>
                          <a:cs typeface="Arial" panose="020B0604020202020204" pitchFamily="34" charset="0"/>
                        </a:rPr>
                        <a:t>, selon que de besoin et selon qu’il convient, sa législation nationale afin de garantir la mise en œuvre des flexibilités visées au paragraphe 4 du présent Article de manière rapide et efficace.</a:t>
                      </a:r>
                    </a:p>
                    <a:p>
                      <a:pPr>
                        <a:spcAft>
                          <a:spcPts val="0"/>
                        </a:spcAft>
                      </a:pPr>
                      <a:endParaRPr lang="fr-FR" sz="1100" dirty="0">
                        <a:effectLst/>
                        <a:latin typeface="Calibri" panose="020F0502020204030204" pitchFamily="34" charset="0"/>
                      </a:endParaRPr>
                    </a:p>
                    <a:p>
                      <a:pPr>
                        <a:spcAft>
                          <a:spcPts val="0"/>
                        </a:spcAft>
                      </a:pPr>
                      <a:r>
                        <a:rPr lang="fr-FR" sz="1100" dirty="0">
                          <a:effectLst/>
                          <a:latin typeface="Calibri" panose="020F0502020204030204" pitchFamily="34" charset="0"/>
                        </a:rPr>
                        <a:t>Article 11, § 4 et 5</a:t>
                      </a:r>
                    </a:p>
                  </a:txBody>
                  <a:tcPr marL="68580" marR="68580" marT="0" marB="0"/>
                </a:tc>
                <a:tc>
                  <a:txBody>
                    <a:bodyPr/>
                    <a:lstStyle/>
                    <a:p>
                      <a:pPr>
                        <a:spcAft>
                          <a:spcPts val="0"/>
                        </a:spcAft>
                      </a:pPr>
                      <a:r>
                        <a:rPr lang="fr-FR" sz="1100">
                          <a:effectLst/>
                          <a:latin typeface="Calibri" panose="020F0502020204030204" pitchFamily="34" charset="0"/>
                        </a:rPr>
                        <a:t>Article 3 DDHC</a:t>
                      </a:r>
                    </a:p>
                    <a:p>
                      <a:pPr>
                        <a:spcAft>
                          <a:spcPts val="0"/>
                        </a:spcAft>
                      </a:pPr>
                      <a:r>
                        <a:rPr lang="fr-FR" sz="1100">
                          <a:effectLst/>
                          <a:latin typeface="Calibri" panose="020F0502020204030204" pitchFamily="34" charset="0"/>
                        </a:rPr>
                        <a:t>Article 3 Constitution</a:t>
                      </a:r>
                    </a:p>
                    <a:p>
                      <a:pPr>
                        <a:spcAft>
                          <a:spcPts val="0"/>
                        </a:spcAft>
                      </a:pPr>
                      <a:r>
                        <a:rPr lang="fr-FR" sz="1100">
                          <a:effectLst/>
                          <a:latin typeface="Calibri" panose="020F0502020204030204" pitchFamily="34" charset="0"/>
                        </a:rPr>
                        <a:t>Art 20 et 21 Constitution</a:t>
                      </a:r>
                    </a:p>
                    <a:p>
                      <a:pPr>
                        <a:spcAft>
                          <a:spcPts val="0"/>
                        </a:spcAft>
                      </a:pPr>
                      <a:r>
                        <a:rPr lang="fr-FR" sz="1100">
                          <a:effectLst/>
                          <a:latin typeface="Calibri" panose="020F0502020204030204" pitchFamily="34" charset="0"/>
                        </a:rPr>
                        <a:t>Article 34 et 37 Constitution</a:t>
                      </a:r>
                    </a:p>
                  </a:txBody>
                  <a:tcPr marL="68580" marR="68580" marT="0" marB="0"/>
                </a:tc>
                <a:tc>
                  <a:txBody>
                    <a:bodyPr/>
                    <a:lstStyle/>
                    <a:p>
                      <a:pPr algn="just">
                        <a:spcAft>
                          <a:spcPts val="0"/>
                        </a:spcAft>
                      </a:pPr>
                      <a:r>
                        <a:rPr lang="fr-FR" sz="900" dirty="0">
                          <a:effectLst/>
                          <a:latin typeface="Calibri" panose="020F0502020204030204" pitchFamily="34" charset="0"/>
                        </a:rPr>
                        <a:t>Obligation de légiférer et immixtion dans la compétence régalienne du législateur et du pouvoir réglementaire</a:t>
                      </a:r>
                      <a:endParaRPr lang="fr-FR" sz="1100" dirty="0">
                        <a:effectLst/>
                        <a:latin typeface="Calibri" panose="020F0502020204030204" pitchFamily="34" charset="0"/>
                      </a:endParaRPr>
                    </a:p>
                    <a:p>
                      <a:pPr algn="just">
                        <a:spcAft>
                          <a:spcPts val="0"/>
                        </a:spcAft>
                      </a:pPr>
                      <a:r>
                        <a:rPr lang="fr-FR" sz="900" dirty="0">
                          <a:solidFill>
                            <a:srgbClr val="000000"/>
                          </a:solidFill>
                          <a:effectLst/>
                          <a:latin typeface="Calibri" panose="020F0502020204030204" pitchFamily="34" charset="0"/>
                        </a:rPr>
                        <a:t>Le régime de la propriété, des droits réels et des obligations civiles et commerciales relève du législateur (propriété intellectuelle)</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19782052"/>
                  </a:ext>
                </a:extLst>
              </a:tr>
            </a:tbl>
          </a:graphicData>
        </a:graphic>
      </p:graphicFrame>
      <p:grpSp>
        <p:nvGrpSpPr>
          <p:cNvPr id="8" name="Groupe 7">
            <a:extLst>
              <a:ext uri="{FF2B5EF4-FFF2-40B4-BE49-F238E27FC236}">
                <a16:creationId xmlns:a16="http://schemas.microsoft.com/office/drawing/2014/main" id="{AF825628-669A-6A71-1144-88ED261848A7}"/>
              </a:ext>
            </a:extLst>
          </p:cNvPr>
          <p:cNvGrpSpPr/>
          <p:nvPr/>
        </p:nvGrpSpPr>
        <p:grpSpPr>
          <a:xfrm>
            <a:off x="10500168" y="479386"/>
            <a:ext cx="1525928" cy="346736"/>
            <a:chOff x="777434" y="5625296"/>
            <a:chExt cx="1525928" cy="346736"/>
          </a:xfrm>
        </p:grpSpPr>
        <p:sp>
          <p:nvSpPr>
            <p:cNvPr id="9" name="Titre 1">
              <a:extLst>
                <a:ext uri="{FF2B5EF4-FFF2-40B4-BE49-F238E27FC236}">
                  <a16:creationId xmlns:a16="http://schemas.microsoft.com/office/drawing/2014/main" id="{04739852-9A3A-1E26-72C1-CCEBA5FC4ED6}"/>
                </a:ext>
              </a:extLst>
            </p:cNvPr>
            <p:cNvSpPr txBox="1">
              <a:spLocks/>
            </p:cNvSpPr>
            <p:nvPr/>
          </p:nvSpPr>
          <p:spPr>
            <a:xfrm>
              <a:off x="777434" y="5625296"/>
              <a:ext cx="1525928" cy="34673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600" dirty="0"/>
                <a:t>PRÉLIMINAIRE</a:t>
              </a:r>
            </a:p>
          </p:txBody>
        </p:sp>
        <p:cxnSp>
          <p:nvCxnSpPr>
            <p:cNvPr id="10" name="Connecteur droit 9">
              <a:extLst>
                <a:ext uri="{FF2B5EF4-FFF2-40B4-BE49-F238E27FC236}">
                  <a16:creationId xmlns:a16="http://schemas.microsoft.com/office/drawing/2014/main" id="{9CF444DB-CF2C-3B40-6CC7-973235705063}"/>
                </a:ext>
              </a:extLst>
            </p:cNvPr>
            <p:cNvCxnSpPr/>
            <p:nvPr/>
          </p:nvCxnSpPr>
          <p:spPr>
            <a:xfrm>
              <a:off x="798653" y="5941565"/>
              <a:ext cx="14931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a:extLst>
                <a:ext uri="{FF2B5EF4-FFF2-40B4-BE49-F238E27FC236}">
                  <a16:creationId xmlns:a16="http://schemas.microsoft.com/office/drawing/2014/main" id="{03B36FDA-B1C7-17B1-5E56-BF2F665BE299}"/>
                </a:ext>
              </a:extLst>
            </p:cNvPr>
            <p:cNvCxnSpPr/>
            <p:nvPr/>
          </p:nvCxnSpPr>
          <p:spPr>
            <a:xfrm>
              <a:off x="777434" y="5654398"/>
              <a:ext cx="1493134"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5993521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5900302"/>
              </p:ext>
            </p:extLst>
          </p:nvPr>
        </p:nvGraphicFramePr>
        <p:xfrm>
          <a:off x="262359" y="858560"/>
          <a:ext cx="11667280" cy="659892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5490260">
                  <a:extLst>
                    <a:ext uri="{9D8B030D-6E8A-4147-A177-3AD203B41FA5}">
                      <a16:colId xmlns:a16="http://schemas.microsoft.com/office/drawing/2014/main" val="1240027824"/>
                    </a:ext>
                  </a:extLst>
                </a:gridCol>
                <a:gridCol w="2176040">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sz="1400" dirty="0">
                          <a:latin typeface="Arial" panose="020B0604020202020204" pitchFamily="34" charset="0"/>
                          <a:cs typeface="Arial" panose="020B0604020202020204" pitchFamily="34" charset="0"/>
                        </a:rPr>
                        <a:t>Principe</a:t>
                      </a:r>
                    </a:p>
                  </a:txBody>
                  <a:tcPr/>
                </a:tc>
                <a:tc>
                  <a:txBody>
                    <a:bodyPr/>
                    <a:lstStyle/>
                    <a:p>
                      <a:pPr algn="ctr">
                        <a:spcAft>
                          <a:spcPts val="0"/>
                        </a:spcAft>
                      </a:pPr>
                      <a:r>
                        <a:rPr lang="fr-FR" sz="1400" b="1" dirty="0">
                          <a:effectLst/>
                          <a:latin typeface="Arial" panose="020B0604020202020204" pitchFamily="34" charset="0"/>
                          <a:cs typeface="Arial" panose="020B0604020202020204" pitchFamily="34" charset="0"/>
                        </a:rPr>
                        <a:t>Stipulation du traité « pandémies »</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Disposition ou principe d’ordre constitutionnel auquel il est porté atteinte</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Commentaire</a:t>
                      </a:r>
                      <a:endParaRPr lang="fr-FR" sz="14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100" dirty="0">
                          <a:effectLst/>
                          <a:latin typeface="Calibri" panose="020F0502020204030204" pitchFamily="34" charset="0"/>
                        </a:rPr>
                        <a:t>Obligation de prendre des mesures débordant largement le domaine de la santé publique</a:t>
                      </a:r>
                    </a:p>
                  </a:txBody>
                  <a:tcPr marL="68580" marR="68580" marT="0" marB="0"/>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000" kern="1200" dirty="0">
                          <a:solidFill>
                            <a:srgbClr val="FF0000"/>
                          </a:solidFill>
                          <a:effectLst/>
                          <a:latin typeface="Arial" panose="020B0604020202020204" pitchFamily="34" charset="0"/>
                          <a:ea typeface="+mn-ea"/>
                          <a:cs typeface="Arial" panose="020B0604020202020204" pitchFamily="34" charset="0"/>
                        </a:rPr>
                        <a:t>5.    Chaque Partie, selon ses capacités nationales, prend les mesures nécessaires pour agir sur les déterminants sociaux, environnementaux et économiques de la santé, et s’efforce de prévenir ou d’atténuer les effets socioéconomiques des pandémies.</a:t>
                      </a:r>
                    </a:p>
                    <a:p>
                      <a:pPr>
                        <a:spcAft>
                          <a:spcPts val="0"/>
                        </a:spcAft>
                      </a:pPr>
                      <a:endParaRPr lang="fr-FR" sz="1000" dirty="0">
                        <a:effectLst/>
                        <a:latin typeface="Calibri" panose="020F0502020204030204" pitchFamily="34" charset="0"/>
                      </a:endParaRPr>
                    </a:p>
                    <a:p>
                      <a:pPr>
                        <a:spcAft>
                          <a:spcPts val="0"/>
                        </a:spcAft>
                      </a:pPr>
                      <a:r>
                        <a:rPr lang="fr-FR" sz="1000" dirty="0">
                          <a:effectLst/>
                          <a:latin typeface="Calibri" panose="020F0502020204030204" pitchFamily="34" charset="0"/>
                        </a:rPr>
                        <a:t>Article 17, § 5</a:t>
                      </a:r>
                    </a:p>
                  </a:txBody>
                  <a:tcPr marL="68580" marR="68580" marT="0" marB="0"/>
                </a:tc>
                <a:tc>
                  <a:txBody>
                    <a:bodyPr/>
                    <a:lstStyle/>
                    <a:p>
                      <a:pPr>
                        <a:spcAft>
                          <a:spcPts val="0"/>
                        </a:spcAft>
                      </a:pPr>
                      <a:r>
                        <a:rPr lang="fr-FR" sz="1100">
                          <a:effectLst/>
                          <a:latin typeface="Calibri" panose="020F0502020204030204" pitchFamily="34" charset="0"/>
                        </a:rPr>
                        <a:t>Article 3 DDHC</a:t>
                      </a:r>
                    </a:p>
                    <a:p>
                      <a:pPr>
                        <a:spcAft>
                          <a:spcPts val="0"/>
                        </a:spcAft>
                      </a:pPr>
                      <a:r>
                        <a:rPr lang="fr-FR" sz="1100">
                          <a:effectLst/>
                          <a:latin typeface="Calibri" panose="020F0502020204030204" pitchFamily="34" charset="0"/>
                        </a:rPr>
                        <a:t>Article 3 Constitution</a:t>
                      </a:r>
                    </a:p>
                    <a:p>
                      <a:pPr>
                        <a:spcAft>
                          <a:spcPts val="0"/>
                        </a:spcAft>
                      </a:pPr>
                      <a:r>
                        <a:rPr lang="fr-FR" sz="1100">
                          <a:effectLst/>
                          <a:latin typeface="Calibri" panose="020F0502020204030204" pitchFamily="34" charset="0"/>
                        </a:rPr>
                        <a:t>Art 20 et 21 Constitution</a:t>
                      </a:r>
                    </a:p>
                    <a:p>
                      <a:pPr>
                        <a:spcAft>
                          <a:spcPts val="0"/>
                        </a:spcAft>
                      </a:pPr>
                      <a:r>
                        <a:rPr lang="fr-FR" sz="1100">
                          <a:effectLst/>
                          <a:latin typeface="Calibri" panose="020F0502020204030204" pitchFamily="34" charset="0"/>
                        </a:rPr>
                        <a:t>Article 34 et 37 Constitution</a:t>
                      </a:r>
                    </a:p>
                  </a:txBody>
                  <a:tcPr marL="68580" marR="68580" marT="0" marB="0"/>
                </a:tc>
                <a:tc>
                  <a:txBody>
                    <a:bodyPr/>
                    <a:lstStyle/>
                    <a:p>
                      <a:pPr>
                        <a:spcAft>
                          <a:spcPts val="0"/>
                        </a:spcAft>
                      </a:pPr>
                      <a:r>
                        <a:rPr lang="fr-FR" sz="900" dirty="0">
                          <a:effectLst/>
                          <a:latin typeface="Calibri" panose="020F0502020204030204" pitchFamily="34" charset="0"/>
                        </a:rPr>
                        <a:t>« </a:t>
                      </a:r>
                      <a:r>
                        <a:rPr lang="fr-FR" sz="900" i="1" dirty="0">
                          <a:effectLst/>
                          <a:latin typeface="Calibri" panose="020F0502020204030204" pitchFamily="34" charset="0"/>
                        </a:rPr>
                        <a:t>déterminants sociaux, environnementaux et économiques de la santé</a:t>
                      </a:r>
                      <a:r>
                        <a:rPr lang="fr-FR" sz="900" dirty="0">
                          <a:effectLst/>
                          <a:latin typeface="Calibri" panose="020F0502020204030204" pitchFamily="34" charset="0"/>
                        </a:rPr>
                        <a:t> » = prétexte à déborder l’objet du traité. Immixtion possible dans toutes les politiques publiques nationales et possible atteintes aux libertés publiques protégées par la loi.</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948761709"/>
                  </a:ext>
                </a:extLst>
              </a:tr>
              <a:tr h="370840">
                <a:tc>
                  <a:txBody>
                    <a:bodyPr/>
                    <a:lstStyle/>
                    <a:p>
                      <a:pPr>
                        <a:spcAft>
                          <a:spcPts val="0"/>
                        </a:spcAft>
                      </a:pPr>
                      <a:r>
                        <a:rPr lang="fr-FR" sz="1100" dirty="0">
                          <a:effectLst/>
                          <a:latin typeface="Calibri" panose="020F0502020204030204" pitchFamily="34" charset="0"/>
                        </a:rPr>
                        <a:t>Immixtion dans la gestion par l’Etat Partie de ses finances publiques</a:t>
                      </a:r>
                    </a:p>
                  </a:txBody>
                  <a:tcPr marL="68580" marR="68580" marT="0" marB="0"/>
                </a:tc>
                <a:tc>
                  <a:txBody>
                    <a:bodyPr/>
                    <a:lstStyle/>
                    <a:p>
                      <a:pPr algn="just"/>
                      <a:r>
                        <a:rPr lang="fr-FR" sz="1000" b="1" kern="1200" dirty="0">
                          <a:solidFill>
                            <a:schemeClr val="dk1"/>
                          </a:solidFill>
                          <a:effectLst/>
                          <a:latin typeface="Arial" panose="020B0604020202020204" pitchFamily="34" charset="0"/>
                          <a:ea typeface="+mn-ea"/>
                          <a:cs typeface="Arial" panose="020B0604020202020204" pitchFamily="34" charset="0"/>
                        </a:rPr>
                        <a:t>Article 20.  Financement durable</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kern="1200" dirty="0">
                          <a:solidFill>
                            <a:schemeClr val="dk1"/>
                          </a:solidFill>
                          <a:effectLst/>
                          <a:latin typeface="Arial" panose="020B0604020202020204" pitchFamily="34" charset="0"/>
                          <a:ea typeface="+mn-ea"/>
                          <a:cs typeface="Arial" panose="020B0604020202020204" pitchFamily="34" charset="0"/>
                        </a:rPr>
                        <a:t> </a:t>
                      </a:r>
                    </a:p>
                    <a:p>
                      <a:pPr marL="228600" indent="-228600" algn="just">
                        <a:buAutoNum type="arabicPeriod"/>
                      </a:pPr>
                      <a:r>
                        <a:rPr lang="fr-FR" sz="1000" kern="1200" dirty="0">
                          <a:solidFill>
                            <a:schemeClr val="dk1"/>
                          </a:solidFill>
                          <a:effectLst/>
                          <a:latin typeface="Arial" panose="020B0604020202020204" pitchFamily="34" charset="0"/>
                          <a:ea typeface="+mn-ea"/>
                          <a:cs typeface="Arial" panose="020B0604020202020204" pitchFamily="34" charset="0"/>
                        </a:rPr>
                        <a:t>Les parties s’engagent à travailler ensemble en vue de renforcer le financement durable en cas d’urgences sanitaires ainsi qu’à l’appui de la prévention, de la préparation et de la riposte face aux pandémies. À cet égard, chaque Partie, dans la limite des moyens et des ressources dont elle dispose : </a:t>
                      </a:r>
                    </a:p>
                    <a:p>
                      <a:pPr algn="just"/>
                      <a:r>
                        <a:rPr lang="fr-FR" sz="1000" kern="1200" dirty="0">
                          <a:solidFill>
                            <a:srgbClr val="FF0000"/>
                          </a:solidFill>
                          <a:effectLst/>
                          <a:latin typeface="Arial" panose="020B0604020202020204" pitchFamily="34" charset="0"/>
                          <a:ea typeface="+mn-ea"/>
                          <a:cs typeface="Arial" panose="020B0604020202020204" pitchFamily="34" charset="0"/>
                        </a:rPr>
                        <a:t>b)    mobilise des ressources financières provenant de toutes les sources, y compris les dispositifs de financement bilatéraux, sous-régionaux, régionaux et multilatéraux existants et nouveaux, afin d’aider en particulier les pays en développement Parties à mettre en œuvre l’Accord de l’OMS sur les pandémies, notamment au moyen de subventions et de prêts à des conditions favorables ;</a:t>
                      </a:r>
                    </a:p>
                    <a:p>
                      <a:pPr algn="just"/>
                      <a:r>
                        <a:rPr lang="fr-FR" sz="1000" kern="1200" dirty="0">
                          <a:solidFill>
                            <a:srgbClr val="FF0000"/>
                          </a:solidFill>
                          <a:effectLst/>
                          <a:latin typeface="Arial" panose="020B0604020202020204" pitchFamily="34" charset="0"/>
                          <a:ea typeface="+mn-ea"/>
                          <a:cs typeface="Arial" panose="020B0604020202020204" pitchFamily="34" charset="0"/>
                        </a:rPr>
                        <a:t>c)    encourage, dans le cadre des dispositifs bilatéraux, régionaux ou multilatéraux concernés, l’adoption de mesures de financement innovantes, y compris, entre autres, l’allégement de la dette, en s’appuyant sur des plans transparents de reprogrammation financière à l’appui des actions de prévention, de préparation et de riposte face aux pandémies et de relèvement des systèmes de santé, au profit des pays touchés pour lesquels le paiement de la dette pourrait avoir une incidence sur les dépenses de prévention, de préparation et de riposte face aux pandémies, et, en cas de pandémie, prend des mesures d’allégement de la dette, y compris la suspension du service de la dette et l’annulation de celle-ci ; et</a:t>
                      </a:r>
                    </a:p>
                    <a:p>
                      <a:pPr>
                        <a:spcAft>
                          <a:spcPts val="0"/>
                        </a:spcAft>
                      </a:pPr>
                      <a:endParaRPr lang="fr-FR" sz="1000" dirty="0">
                        <a:effectLst/>
                        <a:latin typeface="Calibri" panose="020F0502020204030204" pitchFamily="34" charset="0"/>
                      </a:endParaRPr>
                    </a:p>
                    <a:p>
                      <a:pPr>
                        <a:spcAft>
                          <a:spcPts val="0"/>
                        </a:spcAft>
                      </a:pPr>
                      <a:r>
                        <a:rPr lang="fr-FR" sz="1000" dirty="0">
                          <a:effectLst/>
                          <a:latin typeface="Calibri" panose="020F0502020204030204" pitchFamily="34" charset="0"/>
                        </a:rPr>
                        <a:t>Article 20 § 1, b) c)</a:t>
                      </a:r>
                    </a:p>
                    <a:p>
                      <a:pPr algn="just">
                        <a:spcAft>
                          <a:spcPts val="0"/>
                        </a:spcAft>
                      </a:pPr>
                      <a:endParaRPr lang="fr-FR" sz="1000" dirty="0">
                        <a:solidFill>
                          <a:srgbClr val="FF0000"/>
                        </a:solidFill>
                        <a:effectLst/>
                        <a:latin typeface="Arial" panose="020B0604020202020204" pitchFamily="34"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fr-FR" sz="1000" kern="1200" dirty="0">
                          <a:solidFill>
                            <a:srgbClr val="FF0000"/>
                          </a:solidFill>
                          <a:effectLst/>
                          <a:latin typeface="Arial" panose="020B0604020202020204" pitchFamily="34" charset="0"/>
                          <a:ea typeface="+mn-ea"/>
                          <a:cs typeface="Arial" panose="020B0604020202020204" pitchFamily="34" charset="0"/>
                        </a:rPr>
                        <a:t>2.    Les organes directeurs des Parties coopérantes adoptent, tous les cinq ans, une stratégie financière et de mise en œuvre relative à la prévention, à la préparation et la riposte face aux pandémies. Les Parties, en particulier celles qui apportent un soutien financier au renforcement de la prévention, de la préparation et de la riposte face aux pandémies, se mettent en adéquation avec la stratégie financière et de mise en œuvre tout en finançant les dispositifs de financement utiles, tant dans le cadre de l’OMS qu’en dehors de celle-ci.</a:t>
                      </a:r>
                    </a:p>
                    <a:p>
                      <a:pPr>
                        <a:spcAft>
                          <a:spcPts val="0"/>
                        </a:spcAft>
                      </a:pPr>
                      <a:endParaRPr lang="fr-FR" sz="1000" dirty="0">
                        <a:effectLst/>
                        <a:latin typeface="Calibri" panose="020F0502020204030204" pitchFamily="34" charset="0"/>
                      </a:endParaRPr>
                    </a:p>
                    <a:p>
                      <a:pPr>
                        <a:spcAft>
                          <a:spcPts val="0"/>
                        </a:spcAft>
                      </a:pPr>
                      <a:r>
                        <a:rPr lang="fr-FR" sz="1000" dirty="0">
                          <a:effectLst/>
                          <a:latin typeface="Calibri" panose="020F0502020204030204" pitchFamily="34" charset="0"/>
                        </a:rPr>
                        <a:t>Article 20  § 2</a:t>
                      </a:r>
                    </a:p>
                  </a:txBody>
                  <a:tcPr marL="68580" marR="68580" marT="0" marB="0"/>
                </a:tc>
                <a:tc>
                  <a:txBody>
                    <a:bodyPr/>
                    <a:lstStyle/>
                    <a:p>
                      <a:pPr>
                        <a:spcAft>
                          <a:spcPts val="0"/>
                        </a:spcAft>
                      </a:pPr>
                      <a:r>
                        <a:rPr lang="fr-FR" sz="1100">
                          <a:effectLst/>
                          <a:latin typeface="Calibri" panose="020F0502020204030204" pitchFamily="34" charset="0"/>
                        </a:rPr>
                        <a:t>Article 34, al. 5, 7, 8.</a:t>
                      </a:r>
                    </a:p>
                  </a:txBody>
                  <a:tcPr marL="68580" marR="68580" marT="0" marB="0"/>
                </a:tc>
                <a:tc>
                  <a:txBody>
                    <a:bodyPr/>
                    <a:lstStyle/>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Obligation de mobiliser des ressources financières qui relèvent de la loi de finance</a:t>
                      </a:r>
                      <a:endParaRPr lang="fr-FR" sz="1100" dirty="0">
                        <a:effectLst/>
                        <a:latin typeface="Calibri" panose="020F0502020204030204" pitchFamily="34" charset="0"/>
                      </a:endParaRPr>
                    </a:p>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Obligation pour les Etats d’alléger leur dette ? (art. 34 = objectif d’équilibre des comptes des administrations publiques)</a:t>
                      </a:r>
                      <a:endParaRPr lang="fr-FR" sz="1100" dirty="0">
                        <a:effectLst/>
                        <a:latin typeface="Calibri" panose="020F0502020204030204" pitchFamily="34" charset="0"/>
                      </a:endParaRPr>
                    </a:p>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immixtion dans la gestion budgétaire.</a:t>
                      </a:r>
                      <a:endParaRPr lang="fr-FR" sz="1100" dirty="0">
                        <a:effectLst/>
                        <a:latin typeface="Calibri" panose="020F0502020204030204" pitchFamily="34" charset="0"/>
                      </a:endParaRPr>
                    </a:p>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Obligation de mise en adéquation avec la stratégie financière déterminée par l’OMS</a:t>
                      </a:r>
                      <a:endParaRPr lang="fr-FR" sz="1100" dirty="0">
                        <a:effectLst/>
                        <a:latin typeface="Calibri" panose="020F0502020204030204" pitchFamily="34" charset="0"/>
                      </a:endParaRPr>
                    </a:p>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Création d’une institution financière nouvelle : le mécanisme financier de coordination.</a:t>
                      </a:r>
                      <a:endParaRPr lang="fr-FR" sz="1100" dirty="0">
                        <a:effectLst/>
                        <a:latin typeface="Calibri" panose="020F0502020204030204" pitchFamily="34" charset="0"/>
                      </a:endParaRPr>
                    </a:p>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Les objectifs de l’action de l’Etat relèvent du législateur (loi de programmation) art 34, al 8.</a:t>
                      </a:r>
                      <a:endParaRPr lang="fr-FR" sz="1100" dirty="0">
                        <a:effectLst/>
                        <a:latin typeface="Calibri" panose="020F0502020204030204" pitchFamily="34" charset="0"/>
                      </a:endParaRPr>
                    </a:p>
                    <a:p>
                      <a:pPr marL="215900">
                        <a:spcAft>
                          <a:spcPts val="0"/>
                        </a:spcAft>
                      </a:pPr>
                      <a:r>
                        <a:rPr lang="fr-FR" sz="900" dirty="0">
                          <a:effectLst/>
                          <a:latin typeface="Calibri" panose="020F0502020204030204" pitchFamily="34" charset="0"/>
                        </a:rPr>
                        <a:t>-</a:t>
                      </a:r>
                      <a:r>
                        <a:rPr lang="fr-FR" sz="700" dirty="0">
                          <a:effectLst/>
                          <a:latin typeface="Times New Roman" panose="02020603050405020304" pitchFamily="18" charset="0"/>
                        </a:rPr>
                        <a:t>      </a:t>
                      </a:r>
                      <a:r>
                        <a:rPr lang="fr-FR" sz="900" dirty="0">
                          <a:effectLst/>
                          <a:latin typeface="Calibri" panose="020F0502020204030204" pitchFamily="34" charset="0"/>
                        </a:rPr>
                        <a:t>PPP (implication d’acteurs non étatiques dans le financement du mécanisme de coordination – art. 20 § 4)</a:t>
                      </a:r>
                      <a:endParaRPr lang="fr-FR" sz="1100" dirty="0">
                        <a:effectLst/>
                        <a:latin typeface="Calibri" panose="020F0502020204030204" pitchFamily="34" charset="0"/>
                      </a:endParaRPr>
                    </a:p>
                    <a:p>
                      <a:pPr marL="71755">
                        <a:spcAft>
                          <a:spcPts val="0"/>
                        </a:spcAft>
                      </a:pPr>
                      <a:r>
                        <a:rPr lang="fr-FR" sz="900" dirty="0">
                          <a:effectLst/>
                          <a:latin typeface="Calibri" panose="020F0502020204030204" pitchFamily="34" charset="0"/>
                        </a:rPr>
                        <a:t>Risque de privation des compétences budgétaires propres d’un Etat partie</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337121694"/>
                  </a:ext>
                </a:extLst>
              </a:tr>
            </a:tbl>
          </a:graphicData>
        </a:graphic>
      </p:graphicFrame>
      <p:grpSp>
        <p:nvGrpSpPr>
          <p:cNvPr id="8" name="Groupe 7">
            <a:extLst>
              <a:ext uri="{FF2B5EF4-FFF2-40B4-BE49-F238E27FC236}">
                <a16:creationId xmlns:a16="http://schemas.microsoft.com/office/drawing/2014/main" id="{AF825628-669A-6A71-1144-88ED261848A7}"/>
              </a:ext>
            </a:extLst>
          </p:cNvPr>
          <p:cNvGrpSpPr/>
          <p:nvPr/>
        </p:nvGrpSpPr>
        <p:grpSpPr>
          <a:xfrm>
            <a:off x="10500168" y="479386"/>
            <a:ext cx="1525928" cy="346736"/>
            <a:chOff x="777434" y="5625296"/>
            <a:chExt cx="1525928" cy="346736"/>
          </a:xfrm>
        </p:grpSpPr>
        <p:sp>
          <p:nvSpPr>
            <p:cNvPr id="9" name="Titre 1">
              <a:extLst>
                <a:ext uri="{FF2B5EF4-FFF2-40B4-BE49-F238E27FC236}">
                  <a16:creationId xmlns:a16="http://schemas.microsoft.com/office/drawing/2014/main" id="{04739852-9A3A-1E26-72C1-CCEBA5FC4ED6}"/>
                </a:ext>
              </a:extLst>
            </p:cNvPr>
            <p:cNvSpPr txBox="1">
              <a:spLocks/>
            </p:cNvSpPr>
            <p:nvPr/>
          </p:nvSpPr>
          <p:spPr>
            <a:xfrm>
              <a:off x="777434" y="5625296"/>
              <a:ext cx="1525928" cy="34673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600" dirty="0"/>
                <a:t>PRÉLIMINAIRE</a:t>
              </a:r>
            </a:p>
          </p:txBody>
        </p:sp>
        <p:cxnSp>
          <p:nvCxnSpPr>
            <p:cNvPr id="10" name="Connecteur droit 9">
              <a:extLst>
                <a:ext uri="{FF2B5EF4-FFF2-40B4-BE49-F238E27FC236}">
                  <a16:creationId xmlns:a16="http://schemas.microsoft.com/office/drawing/2014/main" id="{9CF444DB-CF2C-3B40-6CC7-973235705063}"/>
                </a:ext>
              </a:extLst>
            </p:cNvPr>
            <p:cNvCxnSpPr/>
            <p:nvPr/>
          </p:nvCxnSpPr>
          <p:spPr>
            <a:xfrm>
              <a:off x="798653" y="5941565"/>
              <a:ext cx="14931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a:extLst>
                <a:ext uri="{FF2B5EF4-FFF2-40B4-BE49-F238E27FC236}">
                  <a16:creationId xmlns:a16="http://schemas.microsoft.com/office/drawing/2014/main" id="{03B36FDA-B1C7-17B1-5E56-BF2F665BE299}"/>
                </a:ext>
              </a:extLst>
            </p:cNvPr>
            <p:cNvCxnSpPr/>
            <p:nvPr/>
          </p:nvCxnSpPr>
          <p:spPr>
            <a:xfrm>
              <a:off x="777434" y="5654398"/>
              <a:ext cx="1493134"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39786400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3157228166"/>
              </p:ext>
            </p:extLst>
          </p:nvPr>
        </p:nvGraphicFramePr>
        <p:xfrm>
          <a:off x="262358" y="609600"/>
          <a:ext cx="11667280" cy="624840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5536559">
                  <a:extLst>
                    <a:ext uri="{9D8B030D-6E8A-4147-A177-3AD203B41FA5}">
                      <a16:colId xmlns:a16="http://schemas.microsoft.com/office/drawing/2014/main" val="1240027824"/>
                    </a:ext>
                  </a:extLst>
                </a:gridCol>
                <a:gridCol w="2129741">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sz="1000" dirty="0">
                          <a:latin typeface="Arial" panose="020B0604020202020204" pitchFamily="34" charset="0"/>
                          <a:cs typeface="Arial" panose="020B0604020202020204" pitchFamily="34" charset="0"/>
                        </a:rPr>
                        <a:t>Principe</a:t>
                      </a:r>
                    </a:p>
                  </a:txBody>
                  <a:tcPr/>
                </a:tc>
                <a:tc>
                  <a:txBody>
                    <a:bodyPr/>
                    <a:lstStyle/>
                    <a:p>
                      <a:pPr algn="ctr">
                        <a:spcAft>
                          <a:spcPts val="0"/>
                        </a:spcAft>
                      </a:pPr>
                      <a:r>
                        <a:rPr lang="fr-FR" sz="1000" b="1" dirty="0">
                          <a:effectLst/>
                          <a:latin typeface="Arial" panose="020B0604020202020204" pitchFamily="34" charset="0"/>
                          <a:cs typeface="Arial" panose="020B0604020202020204" pitchFamily="34" charset="0"/>
                        </a:rPr>
                        <a:t>Stipulation du traité « pandémies »</a:t>
                      </a:r>
                      <a:endParaRPr lang="fr-FR" sz="10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000" b="1" dirty="0">
                          <a:effectLst/>
                          <a:latin typeface="Arial" panose="020B0604020202020204" pitchFamily="34" charset="0"/>
                          <a:cs typeface="Arial" panose="020B0604020202020204" pitchFamily="34" charset="0"/>
                        </a:rPr>
                        <a:t>Disposition ou principe d’ordre constitutionnel auquel il est porté atteinte</a:t>
                      </a:r>
                      <a:endParaRPr lang="fr-FR" sz="10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000" b="1" dirty="0">
                          <a:effectLst/>
                          <a:latin typeface="Arial" panose="020B0604020202020204" pitchFamily="34" charset="0"/>
                          <a:cs typeface="Arial" panose="020B0604020202020204" pitchFamily="34" charset="0"/>
                        </a:rPr>
                        <a:t>Commentaire</a:t>
                      </a:r>
                      <a:endParaRPr lang="fr-FR" sz="10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100" dirty="0">
                          <a:effectLst/>
                          <a:latin typeface="Calibri" panose="020F0502020204030204" pitchFamily="34" charset="0"/>
                        </a:rPr>
                        <a:t>« Coopération et coordination avec les instruments et les cadres juridiques applicables »</a:t>
                      </a:r>
                    </a:p>
                  </a:txBody>
                  <a:tcPr marL="68580" marR="68580" marT="0" marB="0"/>
                </a:tc>
                <a:tc>
                  <a:txBody>
                    <a:bodyPr/>
                    <a:lstStyle/>
                    <a:p>
                      <a:r>
                        <a:rPr lang="fr-FR" sz="1000" b="1" kern="1200" dirty="0">
                          <a:solidFill>
                            <a:schemeClr val="dk1"/>
                          </a:solidFill>
                          <a:effectLst/>
                          <a:latin typeface="Arial" panose="020B0604020202020204" pitchFamily="34" charset="0"/>
                          <a:ea typeface="+mn-ea"/>
                          <a:cs typeface="Arial" panose="020B0604020202020204" pitchFamily="34" charset="0"/>
                        </a:rPr>
                        <a:t>Chapitre III.  Dispositions institutionnelles et dispositions finales</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b="1" kern="1200" dirty="0">
                          <a:solidFill>
                            <a:schemeClr val="dk1"/>
                          </a:solidFill>
                          <a:effectLst/>
                          <a:latin typeface="Arial" panose="020B0604020202020204" pitchFamily="34" charset="0"/>
                          <a:ea typeface="+mn-ea"/>
                          <a:cs typeface="Arial" panose="020B0604020202020204" pitchFamily="34" charset="0"/>
                        </a:rPr>
                        <a:t> </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b="1" kern="1200" dirty="0">
                          <a:solidFill>
                            <a:schemeClr val="dk1"/>
                          </a:solidFill>
                          <a:effectLst/>
                          <a:latin typeface="Arial" panose="020B0604020202020204" pitchFamily="34" charset="0"/>
                          <a:ea typeface="+mn-ea"/>
                          <a:cs typeface="Arial" panose="020B0604020202020204" pitchFamily="34" charset="0"/>
                        </a:rPr>
                        <a:t>Article 21.  Conférence des Parties</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b="1" kern="1200" dirty="0">
                          <a:solidFill>
                            <a:schemeClr val="dk1"/>
                          </a:solidFill>
                          <a:effectLst/>
                          <a:latin typeface="Arial" panose="020B0604020202020204" pitchFamily="34" charset="0"/>
                          <a:ea typeface="+mn-ea"/>
                          <a:cs typeface="Arial" panose="020B0604020202020204" pitchFamily="34" charset="0"/>
                        </a:rPr>
                        <a:t> </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b="1" kern="1200" dirty="0">
                          <a:solidFill>
                            <a:schemeClr val="dk1"/>
                          </a:solidFill>
                          <a:effectLst/>
                          <a:latin typeface="Arial" panose="020B0604020202020204" pitchFamily="34" charset="0"/>
                          <a:ea typeface="+mn-ea"/>
                          <a:cs typeface="Arial" panose="020B0604020202020204" pitchFamily="34" charset="0"/>
                        </a:rPr>
                        <a:t>1.    Il est institué une Conférence des parties.</a:t>
                      </a:r>
                      <a:r>
                        <a:rPr lang="fr-FR" sz="1000" kern="1200" dirty="0">
                          <a:solidFill>
                            <a:schemeClr val="dk1"/>
                          </a:solidFill>
                          <a:effectLst/>
                          <a:latin typeface="Arial" panose="020B0604020202020204" pitchFamily="34" charset="0"/>
                          <a:ea typeface="+mn-ea"/>
                          <a:cs typeface="Arial" panose="020B0604020202020204" pitchFamily="34" charset="0"/>
                        </a:rPr>
                        <a:t> </a:t>
                      </a:r>
                    </a:p>
                    <a:p>
                      <a:pPr algn="just"/>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kern="1200" dirty="0">
                          <a:solidFill>
                            <a:schemeClr val="dk1"/>
                          </a:solidFill>
                          <a:effectLst/>
                          <a:latin typeface="Arial" panose="020B0604020202020204" pitchFamily="34" charset="0"/>
                          <a:ea typeface="+mn-ea"/>
                          <a:cs typeface="Arial" panose="020B0604020202020204" pitchFamily="34" charset="0"/>
                        </a:rPr>
                        <a:t>La Conférence des Parties fait régulièrement le point, tous les trois ans, sur la mise en œuvre de l’Accord de l’OMS sur les pandémies et prend les décisions nécessaires pour en promouvoir la mise en œuvre effective. À cette fin, la Conférence des Parties :</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a)    examine les rapports soumis par les Parties conformément à l’</a:t>
                      </a:r>
                      <a:r>
                        <a:rPr lang="fr-FR" sz="1000" b="1" kern="1200" dirty="0">
                          <a:solidFill>
                            <a:schemeClr val="dk1"/>
                          </a:solidFill>
                          <a:effectLst/>
                          <a:latin typeface="Arial" panose="020B0604020202020204" pitchFamily="34" charset="0"/>
                          <a:ea typeface="+mn-ea"/>
                          <a:cs typeface="Arial" panose="020B0604020202020204" pitchFamily="34" charset="0"/>
                        </a:rPr>
                        <a:t>Article </a:t>
                      </a:r>
                      <a:r>
                        <a:rPr lang="fr-FR" sz="1000" kern="1200" dirty="0">
                          <a:solidFill>
                            <a:schemeClr val="dk1"/>
                          </a:solidFill>
                          <a:effectLst/>
                          <a:latin typeface="Arial" panose="020B0604020202020204" pitchFamily="34" charset="0"/>
                          <a:ea typeface="+mn-ea"/>
                          <a:cs typeface="Arial" panose="020B0604020202020204" pitchFamily="34" charset="0"/>
                        </a:rPr>
                        <a:t>23 du présent Accord et adopte des rapports périodiques sur la mise en œuvre de l’Accord de l’OMS sur les pandémies ;</a:t>
                      </a:r>
                    </a:p>
                    <a:p>
                      <a:pPr algn="just"/>
                      <a:r>
                        <a:rPr lang="fr-FR" sz="1000" b="0" kern="1200" dirty="0">
                          <a:solidFill>
                            <a:srgbClr val="FF0000"/>
                          </a:solidFill>
                          <a:effectLst/>
                          <a:latin typeface="Arial" panose="020B0604020202020204" pitchFamily="34" charset="0"/>
                          <a:ea typeface="+mn-ea"/>
                          <a:cs typeface="Arial" panose="020B0604020202020204" pitchFamily="34" charset="0"/>
                        </a:rPr>
                        <a:t>b)    chapeaute tous les organes subsidiaires, notamment en établissant leur règlement intérieur et leurs modalités de travail ;</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c)    encourage et facilite la mobilisation de ressources financières pour la mise en œuvre de l’Accord de l’OMS sur les pandémies, conformément à l’</a:t>
                      </a:r>
                      <a:r>
                        <a:rPr lang="fr-FR" sz="1000" b="1" kern="1200" dirty="0">
                          <a:solidFill>
                            <a:schemeClr val="dk1"/>
                          </a:solidFill>
                          <a:effectLst/>
                          <a:latin typeface="Arial" panose="020B0604020202020204" pitchFamily="34" charset="0"/>
                          <a:ea typeface="+mn-ea"/>
                          <a:cs typeface="Arial" panose="020B0604020202020204" pitchFamily="34" charset="0"/>
                        </a:rPr>
                        <a:t>Article </a:t>
                      </a:r>
                      <a:r>
                        <a:rPr lang="fr-FR" sz="1000" kern="1200" dirty="0">
                          <a:solidFill>
                            <a:schemeClr val="dk1"/>
                          </a:solidFill>
                          <a:effectLst/>
                          <a:latin typeface="Arial" panose="020B0604020202020204" pitchFamily="34" charset="0"/>
                          <a:ea typeface="+mn-ea"/>
                          <a:cs typeface="Arial" panose="020B0604020202020204" pitchFamily="34" charset="0"/>
                        </a:rPr>
                        <a:t>20 du présent Accord ;</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 d)    examine les rapports des pays développés sur leur contribution à la mise en œuvre de l’Accord de l’OMS sur les pandémies ou sur toute autre assistance offerte aux pays en développement, ainsi que les rapports soumis par ces Parties ou ces pays lorsqu’ils reçoivent de telles offres, les acceptent, les rejettent ou les mettent en œuvre, ces deux types de rapports étant présentés en application de l’</a:t>
                      </a:r>
                      <a:r>
                        <a:rPr lang="fr-FR" sz="1000" b="1" kern="1200" dirty="0">
                          <a:solidFill>
                            <a:schemeClr val="dk1"/>
                          </a:solidFill>
                          <a:effectLst/>
                          <a:latin typeface="Arial" panose="020B0604020202020204" pitchFamily="34" charset="0"/>
                          <a:ea typeface="+mn-ea"/>
                          <a:cs typeface="Arial" panose="020B0604020202020204" pitchFamily="34" charset="0"/>
                        </a:rPr>
                        <a:t>Article </a:t>
                      </a:r>
                      <a:r>
                        <a:rPr lang="fr-FR" sz="1000" kern="1200" dirty="0">
                          <a:solidFill>
                            <a:schemeClr val="dk1"/>
                          </a:solidFill>
                          <a:effectLst/>
                          <a:latin typeface="Arial" panose="020B0604020202020204" pitchFamily="34" charset="0"/>
                          <a:ea typeface="+mn-ea"/>
                          <a:cs typeface="Arial" panose="020B0604020202020204" pitchFamily="34" charset="0"/>
                        </a:rPr>
                        <a:t>19, et formule des recommandations spécifiques à l’intention des Parties concernées sur l’amélioration de cette coopération et de cette assistance ;</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 e)    sollicite, selon qu’il convient, en vue de renforcer la mise en œuvre de l’Accord de l’OMS sur les pandémies, les services et la coopération des organisations et des organes compétents et appropriés du système des Nations Unies et d’autres organisations intergouvernementales internationales et régionales, et organisations et organes non gouvernementaux, ainsi que la communication d’informations par ceux-ci ;</a:t>
                      </a:r>
                    </a:p>
                    <a:p>
                      <a:pPr algn="just"/>
                      <a:r>
                        <a:rPr lang="fr-FR" sz="1000" kern="1200" dirty="0">
                          <a:solidFill>
                            <a:srgbClr val="FF0000"/>
                          </a:solidFill>
                          <a:effectLst/>
                          <a:latin typeface="Arial" panose="020B0604020202020204" pitchFamily="34" charset="0"/>
                          <a:ea typeface="+mn-ea"/>
                          <a:cs typeface="Arial" panose="020B0604020202020204" pitchFamily="34" charset="0"/>
                        </a:rPr>
                        <a:t>f) s’attache à promouvoir, notamment par la mise en place de processus appropriés, la coopération et la coordination avec et entre les instruments et les cadres juridiques applicables et les organismes mondiaux, régionaux, sous-régionaux et sectoriels compétents, en vue de promouvoir la cohérence des efforts de prévention, de préparation et de riposte aux pandémies ;</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 g) fournit des orientations au Directeur général de l’OMS et aux Parties sur la mise en œuvre effective de l’Accord de l’OMS sur les pandémies, y compris les questions examinées aux alinéas a) et d) du présent paragraphe ; et</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 h) envisage d’autres mesures, selon qu’il convient, pour atteindre l’objectif de l’Accord de l’OMS sur les pandémies, à la lumière de l’expérience acquise dans sa mise en œuvre.</a:t>
                      </a:r>
                    </a:p>
                    <a:p>
                      <a:pPr>
                        <a:spcAft>
                          <a:spcPts val="0"/>
                        </a:spcAft>
                      </a:pPr>
                      <a:endParaRPr lang="fr-FR" sz="1000" dirty="0">
                        <a:effectLst/>
                        <a:latin typeface="Calibri" panose="020F0502020204030204" pitchFamily="34" charset="0"/>
                      </a:endParaRPr>
                    </a:p>
                    <a:p>
                      <a:pPr>
                        <a:spcAft>
                          <a:spcPts val="0"/>
                        </a:spcAft>
                      </a:pPr>
                      <a:r>
                        <a:rPr lang="fr-FR" sz="1000" dirty="0">
                          <a:effectLst/>
                          <a:latin typeface="Calibri" panose="020F0502020204030204" pitchFamily="34" charset="0"/>
                        </a:rPr>
                        <a:t>Article 21, § 2, f)</a:t>
                      </a:r>
                    </a:p>
                  </a:txBody>
                  <a:tcPr marL="68580" marR="68580" marT="0" marB="0"/>
                </a:tc>
                <a:tc>
                  <a:txBody>
                    <a:bodyPr/>
                    <a:lstStyle/>
                    <a:p>
                      <a:pPr>
                        <a:spcAft>
                          <a:spcPts val="0"/>
                        </a:spcAft>
                      </a:pPr>
                      <a:r>
                        <a:rPr lang="fr-FR" sz="1100">
                          <a:effectLst/>
                          <a:latin typeface="Calibri" panose="020F0502020204030204" pitchFamily="34" charset="0"/>
                        </a:rPr>
                        <a:t>Article 3 DDHC</a:t>
                      </a:r>
                    </a:p>
                    <a:p>
                      <a:pPr>
                        <a:spcAft>
                          <a:spcPts val="0"/>
                        </a:spcAft>
                      </a:pPr>
                      <a:r>
                        <a:rPr lang="fr-FR" sz="1100">
                          <a:effectLst/>
                          <a:latin typeface="Calibri" panose="020F0502020204030204" pitchFamily="34" charset="0"/>
                        </a:rPr>
                        <a:t>Article 3 Constitution</a:t>
                      </a:r>
                    </a:p>
                    <a:p>
                      <a:pPr>
                        <a:spcAft>
                          <a:spcPts val="0"/>
                        </a:spcAft>
                      </a:pPr>
                      <a:r>
                        <a:rPr lang="fr-FR" sz="1100">
                          <a:effectLst/>
                          <a:latin typeface="Calibri" panose="020F0502020204030204" pitchFamily="34" charset="0"/>
                        </a:rPr>
                        <a:t>Art 20 et 21 Constitution</a:t>
                      </a:r>
                    </a:p>
                    <a:p>
                      <a:pPr>
                        <a:spcAft>
                          <a:spcPts val="0"/>
                        </a:spcAft>
                      </a:pPr>
                      <a:r>
                        <a:rPr lang="fr-FR" sz="1100">
                          <a:effectLst/>
                          <a:latin typeface="Calibri" panose="020F0502020204030204" pitchFamily="34" charset="0"/>
                        </a:rPr>
                        <a:t>Article 34 et 37 Constitution</a:t>
                      </a:r>
                    </a:p>
                  </a:txBody>
                  <a:tcPr marL="68580" marR="68580" marT="0" marB="0"/>
                </a:tc>
                <a:tc>
                  <a:txBody>
                    <a:bodyPr/>
                    <a:lstStyle/>
                    <a:p>
                      <a:pPr>
                        <a:spcAft>
                          <a:spcPts val="0"/>
                        </a:spcAft>
                      </a:pPr>
                      <a:r>
                        <a:rPr lang="fr-FR" sz="900" dirty="0">
                          <a:effectLst/>
                          <a:latin typeface="Calibri" panose="020F0502020204030204" pitchFamily="34" charset="0"/>
                        </a:rPr>
                        <a:t>Atteinte à la souveraineté de l’Etat de déterminer son cadre juridique par la loi et le règlement.</a:t>
                      </a:r>
                      <a:endParaRPr lang="fr-FR" sz="1100" dirty="0">
                        <a:effectLst/>
                        <a:latin typeface="Calibri" panose="020F0502020204030204" pitchFamily="34" charset="0"/>
                      </a:endParaRPr>
                    </a:p>
                    <a:p>
                      <a:pPr>
                        <a:spcAft>
                          <a:spcPts val="0"/>
                        </a:spcAft>
                      </a:pPr>
                      <a:r>
                        <a:rPr lang="fr-FR" sz="900" dirty="0">
                          <a:effectLst/>
                          <a:latin typeface="Calibri" panose="020F0502020204030204" pitchFamily="34" charset="0"/>
                        </a:rPr>
                        <a:t>Obligation de soumission aux « normes » établies par la Conférence des parties et de les transposer dans l’ordre interne.</a:t>
                      </a:r>
                      <a:endParaRPr lang="fr-FR" sz="1100" dirty="0">
                        <a:effectLst/>
                        <a:latin typeface="Calibri" panose="020F0502020204030204" pitchFamily="34" charset="0"/>
                      </a:endParaRPr>
                    </a:p>
                    <a:p>
                      <a:pPr>
                        <a:spcAft>
                          <a:spcPts val="0"/>
                        </a:spcAft>
                      </a:pPr>
                      <a:r>
                        <a:rPr lang="fr-FR" sz="900" dirty="0">
                          <a:effectLst/>
                          <a:latin typeface="Calibri" panose="020F0502020204030204" pitchFamily="34" charset="0"/>
                        </a:rPr>
                        <a:t>Risque de privation des compétences propres d’un Etat partie.</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3154509364"/>
                  </a:ext>
                </a:extLst>
              </a:tr>
            </a:tbl>
          </a:graphicData>
        </a:graphic>
      </p:graphicFrame>
    </p:spTree>
    <p:extLst>
      <p:ext uri="{BB962C8B-B14F-4D97-AF65-F5344CB8AC3E}">
        <p14:creationId xmlns:p14="http://schemas.microsoft.com/office/powerpoint/2010/main" val="16591038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1031927738"/>
              </p:ext>
            </p:extLst>
          </p:nvPr>
        </p:nvGraphicFramePr>
        <p:xfrm>
          <a:off x="262359" y="858560"/>
          <a:ext cx="11667280" cy="298704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4517986">
                  <a:extLst>
                    <a:ext uri="{9D8B030D-6E8A-4147-A177-3AD203B41FA5}">
                      <a16:colId xmlns:a16="http://schemas.microsoft.com/office/drawing/2014/main" val="1240027824"/>
                    </a:ext>
                  </a:extLst>
                </a:gridCol>
                <a:gridCol w="3148314">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sz="1400" dirty="0">
                          <a:latin typeface="Arial" panose="020B0604020202020204" pitchFamily="34" charset="0"/>
                          <a:cs typeface="Arial" panose="020B0604020202020204" pitchFamily="34" charset="0"/>
                        </a:rPr>
                        <a:t>Principe</a:t>
                      </a:r>
                    </a:p>
                  </a:txBody>
                  <a:tcPr/>
                </a:tc>
                <a:tc>
                  <a:txBody>
                    <a:bodyPr/>
                    <a:lstStyle/>
                    <a:p>
                      <a:pPr algn="ctr">
                        <a:spcAft>
                          <a:spcPts val="0"/>
                        </a:spcAft>
                      </a:pPr>
                      <a:r>
                        <a:rPr lang="fr-FR" sz="1400" b="1" dirty="0">
                          <a:effectLst/>
                          <a:latin typeface="Arial" panose="020B0604020202020204" pitchFamily="34" charset="0"/>
                          <a:cs typeface="Arial" panose="020B0604020202020204" pitchFamily="34" charset="0"/>
                        </a:rPr>
                        <a:t>Stipulation du traité « pandémies »</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Disposition ou principe d’ordre constitutionnel auquel il est porté atteinte</a:t>
                      </a:r>
                      <a:endParaRPr lang="fr-FR" sz="14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400" b="1" dirty="0">
                          <a:effectLst/>
                          <a:latin typeface="Arial" panose="020B0604020202020204" pitchFamily="34" charset="0"/>
                          <a:cs typeface="Arial" panose="020B0604020202020204" pitchFamily="34" charset="0"/>
                        </a:rPr>
                        <a:t>Commentaire</a:t>
                      </a:r>
                      <a:endParaRPr lang="fr-FR" sz="14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lgn="just">
                        <a:spcAft>
                          <a:spcPts val="0"/>
                        </a:spcAft>
                      </a:pPr>
                      <a:r>
                        <a:rPr lang="fr-FR" sz="1100" b="0" dirty="0">
                          <a:effectLst/>
                          <a:latin typeface="Arial" panose="020B0604020202020204" pitchFamily="34" charset="0"/>
                          <a:cs typeface="Arial" panose="020B0604020202020204" pitchFamily="34" charset="0"/>
                        </a:rPr>
                        <a:t>Principe de l’adoption des règlements par consensus</a:t>
                      </a:r>
                    </a:p>
                  </a:txBody>
                  <a:tcPr marL="68580" marR="68580" marT="0" marB="0"/>
                </a:tc>
                <a:tc>
                  <a:txBody>
                    <a:bodyPr/>
                    <a:lstStyle/>
                    <a:p>
                      <a:pPr algn="just"/>
                      <a:r>
                        <a:rPr lang="fr-FR" sz="1100" b="0" kern="1200" dirty="0">
                          <a:solidFill>
                            <a:schemeClr val="dk1"/>
                          </a:solidFill>
                          <a:effectLst/>
                          <a:latin typeface="Arial" panose="020B0604020202020204" pitchFamily="34" charset="0"/>
                          <a:ea typeface="+mn-ea"/>
                          <a:cs typeface="Arial" panose="020B0604020202020204" pitchFamily="34" charset="0"/>
                        </a:rPr>
                        <a:t>5.    </a:t>
                      </a:r>
                      <a:r>
                        <a:rPr lang="fr-FR" sz="1100" b="0" kern="1200" dirty="0">
                          <a:solidFill>
                            <a:srgbClr val="FF0000"/>
                          </a:solidFill>
                          <a:effectLst/>
                          <a:latin typeface="Arial" panose="020B0604020202020204" pitchFamily="34" charset="0"/>
                          <a:ea typeface="+mn-ea"/>
                          <a:cs typeface="Arial" panose="020B0604020202020204" pitchFamily="34" charset="0"/>
                        </a:rPr>
                        <a:t>La Conférence des Parties adopte son règlement intérieur par consensus à sa première session. </a:t>
                      </a:r>
                    </a:p>
                    <a:p>
                      <a:pPr algn="just"/>
                      <a:r>
                        <a:rPr lang="fr-FR" sz="1100" b="0" kern="1200" dirty="0">
                          <a:solidFill>
                            <a:schemeClr val="dk1"/>
                          </a:solidFill>
                          <a:effectLst/>
                          <a:latin typeface="Arial" panose="020B0604020202020204" pitchFamily="34" charset="0"/>
                          <a:ea typeface="+mn-ea"/>
                          <a:cs typeface="Arial" panose="020B0604020202020204" pitchFamily="34" charset="0"/>
                        </a:rPr>
                        <a:t> </a:t>
                      </a:r>
                    </a:p>
                    <a:p>
                      <a:pPr algn="just"/>
                      <a:r>
                        <a:rPr lang="fr-FR" sz="1100" b="0" kern="1200" dirty="0">
                          <a:solidFill>
                            <a:schemeClr val="dk1"/>
                          </a:solidFill>
                          <a:effectLst/>
                          <a:latin typeface="Arial" panose="020B0604020202020204" pitchFamily="34" charset="0"/>
                          <a:ea typeface="+mn-ea"/>
                          <a:cs typeface="Arial" panose="020B0604020202020204" pitchFamily="34" charset="0"/>
                        </a:rPr>
                        <a:t>6.    La Conférence des Parties fixe les critères de participation des observateurs à ses travaux.</a:t>
                      </a:r>
                    </a:p>
                    <a:p>
                      <a:pPr algn="just"/>
                      <a:r>
                        <a:rPr lang="fr-FR" sz="1100" b="0" kern="1200" dirty="0">
                          <a:solidFill>
                            <a:schemeClr val="dk1"/>
                          </a:solidFill>
                          <a:effectLst/>
                          <a:latin typeface="Arial" panose="020B0604020202020204" pitchFamily="34" charset="0"/>
                          <a:ea typeface="+mn-ea"/>
                          <a:cs typeface="Arial" panose="020B0604020202020204" pitchFamily="34" charset="0"/>
                        </a:rPr>
                        <a:t> </a:t>
                      </a:r>
                    </a:p>
                    <a:p>
                      <a:pPr algn="just"/>
                      <a:r>
                        <a:rPr lang="fr-FR" sz="1100" b="0" kern="1200" dirty="0">
                          <a:solidFill>
                            <a:schemeClr val="dk1"/>
                          </a:solidFill>
                          <a:effectLst/>
                          <a:latin typeface="Arial" panose="020B0604020202020204" pitchFamily="34" charset="0"/>
                          <a:ea typeface="+mn-ea"/>
                          <a:cs typeface="Arial" panose="020B0604020202020204" pitchFamily="34" charset="0"/>
                        </a:rPr>
                        <a:t>7.    </a:t>
                      </a:r>
                      <a:r>
                        <a:rPr lang="fr-FR" sz="1100" b="0" kern="1200" dirty="0">
                          <a:solidFill>
                            <a:srgbClr val="FF0000"/>
                          </a:solidFill>
                          <a:effectLst/>
                          <a:latin typeface="Arial" panose="020B0604020202020204" pitchFamily="34" charset="0"/>
                          <a:ea typeface="+mn-ea"/>
                          <a:cs typeface="Arial" panose="020B0604020202020204" pitchFamily="34" charset="0"/>
                        </a:rPr>
                        <a:t>La Conférence des Parties adopte par consensus son propre règlement financier, les règles régissant le financement de tout organe subsidiaire qu’elle est susceptible de créer, ainsi que les dispositions financières qui régissent le fonctionnement du Secrétariat. À chaque session ordinaire, elle adopte un budget pour l’exercice financier allant jusqu’à la session ordinaire suivante.</a:t>
                      </a:r>
                    </a:p>
                    <a:p>
                      <a:pPr algn="just">
                        <a:spcAft>
                          <a:spcPts val="0"/>
                        </a:spcAft>
                      </a:pPr>
                      <a:endParaRPr lang="fr-FR" sz="1100" b="0" dirty="0">
                        <a:effectLst/>
                        <a:latin typeface="Arial" panose="020B0604020202020204" pitchFamily="34" charset="0"/>
                        <a:cs typeface="Arial" panose="020B0604020202020204" pitchFamily="34" charset="0"/>
                      </a:endParaRPr>
                    </a:p>
                    <a:p>
                      <a:pPr algn="just">
                        <a:spcAft>
                          <a:spcPts val="0"/>
                        </a:spcAft>
                      </a:pPr>
                      <a:r>
                        <a:rPr lang="fr-FR" sz="1100" b="0" dirty="0">
                          <a:effectLst/>
                          <a:latin typeface="Arial" panose="020B0604020202020204" pitchFamily="34" charset="0"/>
                          <a:cs typeface="Arial" panose="020B0604020202020204" pitchFamily="34" charset="0"/>
                        </a:rPr>
                        <a:t>Article 21, §§ 5 et 7</a:t>
                      </a:r>
                    </a:p>
                  </a:txBody>
                  <a:tcPr marL="68580" marR="68580" marT="0" marB="0"/>
                </a:tc>
                <a:tc>
                  <a:txBody>
                    <a:bodyPr/>
                    <a:lstStyle/>
                    <a:p>
                      <a:pPr>
                        <a:spcAft>
                          <a:spcPts val="0"/>
                        </a:spcAft>
                      </a:pPr>
                      <a:r>
                        <a:rPr lang="fr-FR" sz="1100">
                          <a:effectLst/>
                          <a:latin typeface="Calibri" panose="020F0502020204030204" pitchFamily="34" charset="0"/>
                        </a:rPr>
                        <a:t>Article 3 DDHC</a:t>
                      </a:r>
                    </a:p>
                    <a:p>
                      <a:pPr>
                        <a:spcAft>
                          <a:spcPts val="0"/>
                        </a:spcAft>
                      </a:pPr>
                      <a:r>
                        <a:rPr lang="fr-FR" sz="1100">
                          <a:effectLst/>
                          <a:latin typeface="Calibri" panose="020F0502020204030204" pitchFamily="34" charset="0"/>
                        </a:rPr>
                        <a:t>Article 3 Constitution</a:t>
                      </a:r>
                    </a:p>
                    <a:p>
                      <a:pPr>
                        <a:spcAft>
                          <a:spcPts val="0"/>
                        </a:spcAft>
                      </a:pPr>
                      <a:r>
                        <a:rPr lang="fr-FR" sz="1100">
                          <a:solidFill>
                            <a:srgbClr val="000000"/>
                          </a:solidFill>
                          <a:effectLst/>
                          <a:latin typeface="Calibri" panose="020F0502020204030204" pitchFamily="34" charset="0"/>
                        </a:rPr>
                        <a:t>CC, n° 92-308, 9 avril 1992, cons. 49 : </a:t>
                      </a:r>
                      <a:r>
                        <a:rPr lang="fr-FR" sz="900">
                          <a:solidFill>
                            <a:srgbClr val="000000"/>
                          </a:solidFill>
                          <a:effectLst/>
                          <a:latin typeface="Calibri" panose="020F0502020204030204" pitchFamily="34" charset="0"/>
                        </a:rPr>
                        <a:t>« </a:t>
                      </a:r>
                      <a:r>
                        <a:rPr lang="fr-FR" sz="900" i="1">
                          <a:solidFill>
                            <a:srgbClr val="000000"/>
                          </a:solidFill>
                          <a:effectLst/>
                          <a:latin typeface="Calibri" panose="020F0502020204030204" pitchFamily="34" charset="0"/>
                        </a:rPr>
                        <a:t>Considérant que les engagements internationaux souscrits par les autorités de la République française ne sauraient affecter l'exercice par l'État de compétences qui relèvent des conditions essentielles de sa souveraineté</a:t>
                      </a:r>
                      <a:r>
                        <a:rPr lang="fr-FR" sz="900">
                          <a:solidFill>
                            <a:srgbClr val="000000"/>
                          </a:solidFill>
                          <a:effectLst/>
                          <a:latin typeface="Calibri" panose="020F0502020204030204" pitchFamily="34" charset="0"/>
                        </a:rPr>
                        <a:t> »</a:t>
                      </a:r>
                      <a:endParaRPr lang="fr-FR" sz="1100">
                        <a:effectLst/>
                        <a:latin typeface="Calibri" panose="020F0502020204030204" pitchFamily="34" charset="0"/>
                      </a:endParaRPr>
                    </a:p>
                  </a:txBody>
                  <a:tcPr marL="68580" marR="68580" marT="0" marB="0"/>
                </a:tc>
                <a:tc>
                  <a:txBody>
                    <a:bodyPr/>
                    <a:lstStyle/>
                    <a:p>
                      <a:pPr>
                        <a:spcAft>
                          <a:spcPts val="0"/>
                        </a:spcAft>
                      </a:pPr>
                      <a:r>
                        <a:rPr lang="fr-FR" sz="900" dirty="0">
                          <a:effectLst/>
                          <a:latin typeface="Calibri" panose="020F0502020204030204" pitchFamily="34" charset="0"/>
                        </a:rPr>
                        <a:t>Une forme de chèque en blanc ?</a:t>
                      </a:r>
                    </a:p>
                    <a:p>
                      <a:pPr>
                        <a:spcAft>
                          <a:spcPts val="0"/>
                        </a:spcAft>
                      </a:pPr>
                      <a:endParaRPr lang="fr-FR" sz="900" dirty="0">
                        <a:effectLst/>
                        <a:latin typeface="Calibri" panose="020F0502020204030204" pitchFamily="34" charset="0"/>
                      </a:endParaRPr>
                    </a:p>
                    <a:p>
                      <a:pPr>
                        <a:spcAft>
                          <a:spcPts val="0"/>
                        </a:spcAft>
                      </a:pPr>
                      <a:r>
                        <a:rPr lang="fr-FR" sz="900" dirty="0">
                          <a:effectLst/>
                          <a:latin typeface="Calibri" panose="020F0502020204030204" pitchFamily="34" charset="0"/>
                        </a:rPr>
                        <a:t>Risque de dérive vers un fonctionnement de nature </a:t>
                      </a:r>
                      <a:r>
                        <a:rPr lang="fr-FR" sz="900" b="1" dirty="0">
                          <a:effectLst/>
                          <a:latin typeface="Calibri" panose="020F0502020204030204" pitchFamily="34" charset="0"/>
                        </a:rPr>
                        <a:t>fédéral</a:t>
                      </a:r>
                      <a:r>
                        <a:rPr lang="fr-FR" sz="900" dirty="0">
                          <a:effectLst/>
                          <a:latin typeface="Calibri" panose="020F0502020204030204" pitchFamily="34" charset="0"/>
                        </a:rPr>
                        <a:t>. Seule l’unanimité garantit le respect de la souveraineté de l’Etat partie.</a:t>
                      </a:r>
                      <a:endParaRPr lang="fr-FR" sz="1100" dirty="0">
                        <a:effectLst/>
                        <a:latin typeface="Calibri" panose="020F0502020204030204" pitchFamily="34" charset="0"/>
                      </a:endParaRPr>
                    </a:p>
                    <a:p>
                      <a:pPr>
                        <a:spcAft>
                          <a:spcPts val="0"/>
                        </a:spcAft>
                      </a:pPr>
                      <a:r>
                        <a:rPr lang="fr-FR" sz="900" dirty="0">
                          <a:effectLst/>
                          <a:latin typeface="Calibri" panose="020F0502020204030204" pitchFamily="34" charset="0"/>
                        </a:rPr>
                        <a:t>Que faire si un Etat n’est pas d’accord ? Y a-t-il consensus contre lui et se voit-il imposer les règlements adoptés ? Cela peut amener la COP à obliger un Etat à se conformer à un consensus majoritaire.</a:t>
                      </a:r>
                      <a:endParaRPr lang="fr-FR" sz="1100" dirty="0">
                        <a:effectLst/>
                        <a:latin typeface="Calibri" panose="020F0502020204030204" pitchFamily="34" charset="0"/>
                      </a:endParaRPr>
                    </a:p>
                    <a:p>
                      <a:pPr>
                        <a:spcAft>
                          <a:spcPts val="0"/>
                        </a:spcAft>
                      </a:pPr>
                      <a:r>
                        <a:rPr lang="fr-FR" sz="900" dirty="0">
                          <a:effectLst/>
                          <a:latin typeface="Calibri" panose="020F0502020204030204" pitchFamily="34" charset="0"/>
                        </a:rPr>
                        <a:t>Privation d’un Etat partie de ses compétences propres.</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3674285401"/>
                  </a:ext>
                </a:extLst>
              </a:tr>
            </a:tbl>
          </a:graphicData>
        </a:graphic>
      </p:graphicFrame>
      <p:grpSp>
        <p:nvGrpSpPr>
          <p:cNvPr id="8" name="Groupe 7">
            <a:extLst>
              <a:ext uri="{FF2B5EF4-FFF2-40B4-BE49-F238E27FC236}">
                <a16:creationId xmlns:a16="http://schemas.microsoft.com/office/drawing/2014/main" id="{AF825628-669A-6A71-1144-88ED261848A7}"/>
              </a:ext>
            </a:extLst>
          </p:cNvPr>
          <p:cNvGrpSpPr/>
          <p:nvPr/>
        </p:nvGrpSpPr>
        <p:grpSpPr>
          <a:xfrm>
            <a:off x="10500168" y="479386"/>
            <a:ext cx="1525928" cy="346736"/>
            <a:chOff x="777434" y="5625296"/>
            <a:chExt cx="1525928" cy="346736"/>
          </a:xfrm>
        </p:grpSpPr>
        <p:sp>
          <p:nvSpPr>
            <p:cNvPr id="9" name="Titre 1">
              <a:extLst>
                <a:ext uri="{FF2B5EF4-FFF2-40B4-BE49-F238E27FC236}">
                  <a16:creationId xmlns:a16="http://schemas.microsoft.com/office/drawing/2014/main" id="{04739852-9A3A-1E26-72C1-CCEBA5FC4ED6}"/>
                </a:ext>
              </a:extLst>
            </p:cNvPr>
            <p:cNvSpPr txBox="1">
              <a:spLocks/>
            </p:cNvSpPr>
            <p:nvPr/>
          </p:nvSpPr>
          <p:spPr>
            <a:xfrm>
              <a:off x="777434" y="5625296"/>
              <a:ext cx="1525928" cy="34673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600" dirty="0"/>
                <a:t>PRÉLIMINAIRE</a:t>
              </a:r>
            </a:p>
          </p:txBody>
        </p:sp>
        <p:cxnSp>
          <p:nvCxnSpPr>
            <p:cNvPr id="10" name="Connecteur droit 9">
              <a:extLst>
                <a:ext uri="{FF2B5EF4-FFF2-40B4-BE49-F238E27FC236}">
                  <a16:creationId xmlns:a16="http://schemas.microsoft.com/office/drawing/2014/main" id="{9CF444DB-CF2C-3B40-6CC7-973235705063}"/>
                </a:ext>
              </a:extLst>
            </p:cNvPr>
            <p:cNvCxnSpPr/>
            <p:nvPr/>
          </p:nvCxnSpPr>
          <p:spPr>
            <a:xfrm>
              <a:off x="798653" y="5941565"/>
              <a:ext cx="14931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a:extLst>
                <a:ext uri="{FF2B5EF4-FFF2-40B4-BE49-F238E27FC236}">
                  <a16:creationId xmlns:a16="http://schemas.microsoft.com/office/drawing/2014/main" id="{03B36FDA-B1C7-17B1-5E56-BF2F665BE299}"/>
                </a:ext>
              </a:extLst>
            </p:cNvPr>
            <p:cNvCxnSpPr/>
            <p:nvPr/>
          </p:nvCxnSpPr>
          <p:spPr>
            <a:xfrm>
              <a:off x="777434" y="5654398"/>
              <a:ext cx="1493134"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12997807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686862524"/>
              </p:ext>
            </p:extLst>
          </p:nvPr>
        </p:nvGraphicFramePr>
        <p:xfrm>
          <a:off x="262358" y="731239"/>
          <a:ext cx="11667280" cy="595884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5443961">
                  <a:extLst>
                    <a:ext uri="{9D8B030D-6E8A-4147-A177-3AD203B41FA5}">
                      <a16:colId xmlns:a16="http://schemas.microsoft.com/office/drawing/2014/main" val="1240027824"/>
                    </a:ext>
                  </a:extLst>
                </a:gridCol>
                <a:gridCol w="2222339">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sz="1000" dirty="0">
                          <a:latin typeface="Arial" panose="020B0604020202020204" pitchFamily="34" charset="0"/>
                          <a:cs typeface="Arial" panose="020B0604020202020204" pitchFamily="34" charset="0"/>
                        </a:rPr>
                        <a:t>Principe</a:t>
                      </a:r>
                    </a:p>
                  </a:txBody>
                  <a:tcPr/>
                </a:tc>
                <a:tc>
                  <a:txBody>
                    <a:bodyPr/>
                    <a:lstStyle/>
                    <a:p>
                      <a:pPr algn="ctr">
                        <a:spcAft>
                          <a:spcPts val="0"/>
                        </a:spcAft>
                      </a:pPr>
                      <a:r>
                        <a:rPr lang="fr-FR" sz="1000" b="1" dirty="0">
                          <a:effectLst/>
                          <a:latin typeface="Arial" panose="020B0604020202020204" pitchFamily="34" charset="0"/>
                          <a:cs typeface="Arial" panose="020B0604020202020204" pitchFamily="34" charset="0"/>
                        </a:rPr>
                        <a:t>Stipulation du traité « pandémies »</a:t>
                      </a:r>
                      <a:endParaRPr lang="fr-FR" sz="10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000" b="1" dirty="0">
                          <a:effectLst/>
                          <a:latin typeface="Arial" panose="020B0604020202020204" pitchFamily="34" charset="0"/>
                          <a:cs typeface="Arial" panose="020B0604020202020204" pitchFamily="34" charset="0"/>
                        </a:rPr>
                        <a:t>Disposition ou principe d’ordre constitutionnel auquel il est porté atteinte</a:t>
                      </a:r>
                      <a:endParaRPr lang="fr-FR" sz="1000" dirty="0">
                        <a:effectLst/>
                        <a:latin typeface="Arial" panose="020B0604020202020204" pitchFamily="34" charset="0"/>
                        <a:cs typeface="Arial" panose="020B0604020202020204" pitchFamily="34" charset="0"/>
                      </a:endParaRPr>
                    </a:p>
                  </a:txBody>
                  <a:tcPr marL="68580" marR="68580" marT="0" marB="0" anchor="ctr"/>
                </a:tc>
                <a:tc>
                  <a:txBody>
                    <a:bodyPr/>
                    <a:lstStyle/>
                    <a:p>
                      <a:pPr algn="ctr">
                        <a:spcAft>
                          <a:spcPts val="0"/>
                        </a:spcAft>
                      </a:pPr>
                      <a:r>
                        <a:rPr lang="fr-FR" sz="1000" b="1" dirty="0">
                          <a:effectLst/>
                          <a:latin typeface="Arial" panose="020B0604020202020204" pitchFamily="34" charset="0"/>
                          <a:cs typeface="Arial" panose="020B0604020202020204" pitchFamily="34" charset="0"/>
                        </a:rPr>
                        <a:t>Commentaire</a:t>
                      </a:r>
                      <a:endParaRPr lang="fr-FR" sz="10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100" dirty="0">
                          <a:effectLst/>
                          <a:latin typeface="Calibri" panose="020F0502020204030204" pitchFamily="34" charset="0"/>
                        </a:rPr>
                        <a:t>Adoption des amendements, annexes et protocoles au Traité par « consensus »</a:t>
                      </a:r>
                    </a:p>
                  </a:txBody>
                  <a:tcPr marL="68580" marR="68580" marT="0" marB="0"/>
                </a:tc>
                <a:tc>
                  <a:txBody>
                    <a:bodyPr/>
                    <a:lstStyle/>
                    <a:p>
                      <a:pPr algn="just"/>
                      <a:r>
                        <a:rPr lang="fr-FR" sz="1100" b="1" kern="1200" dirty="0">
                          <a:solidFill>
                            <a:schemeClr val="dk1"/>
                          </a:solidFill>
                          <a:effectLst/>
                          <a:latin typeface="Arial" panose="020B0604020202020204" pitchFamily="34" charset="0"/>
                          <a:ea typeface="+mn-ea"/>
                          <a:cs typeface="Arial" panose="020B0604020202020204" pitchFamily="34" charset="0"/>
                        </a:rPr>
                        <a:t>Article 29</a:t>
                      </a:r>
                      <a:r>
                        <a:rPr lang="fr-FR" sz="1000" b="1" kern="1200" dirty="0">
                          <a:solidFill>
                            <a:schemeClr val="dk1"/>
                          </a:solidFill>
                          <a:effectLst/>
                          <a:latin typeface="Arial" panose="020B0604020202020204" pitchFamily="34" charset="0"/>
                          <a:ea typeface="+mn-ea"/>
                          <a:cs typeface="Arial" panose="020B0604020202020204" pitchFamily="34" charset="0"/>
                        </a:rPr>
                        <a:t>.  Amendements</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kern="1200" dirty="0">
                          <a:solidFill>
                            <a:schemeClr val="dk1"/>
                          </a:solidFill>
                          <a:effectLst/>
                          <a:latin typeface="Arial" panose="020B0604020202020204" pitchFamily="34" charset="0"/>
                          <a:ea typeface="+mn-ea"/>
                          <a:cs typeface="Arial" panose="020B0604020202020204" pitchFamily="34" charset="0"/>
                        </a:rPr>
                        <a:t> </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1.    Toute Partie peut proposer des amendements à l’Accord de l’OMS sur les pandémies, y compris</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ses annexes et ses protocoles. Ces amendements sont examinés par la </a:t>
                      </a:r>
                      <a:r>
                        <a:rPr lang="fr-FR" sz="1000" b="1" kern="1200" dirty="0">
                          <a:solidFill>
                            <a:schemeClr val="dk1"/>
                          </a:solidFill>
                          <a:effectLst/>
                          <a:latin typeface="Arial" panose="020B0604020202020204" pitchFamily="34" charset="0"/>
                          <a:ea typeface="+mn-ea"/>
                          <a:cs typeface="Arial" panose="020B0604020202020204" pitchFamily="34" charset="0"/>
                        </a:rPr>
                        <a:t>Conférence des Parties.</a:t>
                      </a:r>
                      <a:endParaRPr lang="fr-FR" sz="1000" kern="1200" dirty="0">
                        <a:solidFill>
                          <a:schemeClr val="dk1"/>
                        </a:solidFill>
                        <a:effectLst/>
                        <a:latin typeface="Arial" panose="020B0604020202020204" pitchFamily="34" charset="0"/>
                        <a:ea typeface="+mn-ea"/>
                        <a:cs typeface="Arial" panose="020B0604020202020204" pitchFamily="34" charset="0"/>
                      </a:endParaRPr>
                    </a:p>
                    <a:p>
                      <a:pPr algn="just"/>
                      <a:r>
                        <a:rPr lang="fr-FR" sz="1000" kern="1200" dirty="0">
                          <a:solidFill>
                            <a:schemeClr val="dk1"/>
                          </a:solidFill>
                          <a:effectLst/>
                          <a:latin typeface="Arial" panose="020B0604020202020204" pitchFamily="34" charset="0"/>
                          <a:ea typeface="+mn-ea"/>
                          <a:cs typeface="Arial" panose="020B0604020202020204" pitchFamily="34" charset="0"/>
                        </a:rPr>
                        <a:t> </a:t>
                      </a:r>
                    </a:p>
                    <a:p>
                      <a:pPr algn="just"/>
                      <a:r>
                        <a:rPr lang="fr-FR" sz="1000" b="1" kern="1200" dirty="0">
                          <a:solidFill>
                            <a:srgbClr val="FF0000"/>
                          </a:solidFill>
                          <a:effectLst/>
                          <a:latin typeface="Arial" panose="020B0604020202020204" pitchFamily="34" charset="0"/>
                          <a:ea typeface="+mn-ea"/>
                          <a:cs typeface="Arial" panose="020B0604020202020204" pitchFamily="34" charset="0"/>
                        </a:rPr>
                        <a:t>2</a:t>
                      </a:r>
                      <a:r>
                        <a:rPr lang="fr-FR" sz="1000" b="0" kern="1200" dirty="0">
                          <a:solidFill>
                            <a:srgbClr val="FF0000"/>
                          </a:solidFill>
                          <a:effectLst/>
                          <a:latin typeface="Arial" panose="020B0604020202020204" pitchFamily="34" charset="0"/>
                          <a:ea typeface="+mn-ea"/>
                          <a:cs typeface="Arial" panose="020B0604020202020204" pitchFamily="34" charset="0"/>
                        </a:rPr>
                        <a:t>.    La Conférence des Parties peut adopter des amendements à l’Accord de l’OMS sur les pandémies. Le texte de tout amendement proposé est communiqué par le Secrétariat aux Parties six mois au moins avant la session à laquelle son adoption est proposée. Le Secrétariat communique aussi les amendements proposés aux signataires de l’Accord de l’OMS sur les pandémies et, pour information, au Dépositaire.</a:t>
                      </a:r>
                    </a:p>
                    <a:p>
                      <a:pPr algn="just"/>
                      <a:r>
                        <a:rPr lang="fr-FR" sz="1000" kern="1200" dirty="0">
                          <a:solidFill>
                            <a:schemeClr val="dk1"/>
                          </a:solidFill>
                          <a:effectLst/>
                          <a:latin typeface="Arial" panose="020B0604020202020204" pitchFamily="34" charset="0"/>
                          <a:ea typeface="+mn-ea"/>
                          <a:cs typeface="Arial" panose="020B0604020202020204" pitchFamily="34" charset="0"/>
                        </a:rPr>
                        <a:t>3.    Les Parties n’épargnent aucun effort pour adopter toute proposition d’amendement à l’Accord de l’OMS sur les pandémies par consensus. Si tous les efforts en ce sens sont restés vains et qu’aucun accord ne s’est dégagé, </a:t>
                      </a:r>
                      <a:r>
                        <a:rPr lang="fr-FR" sz="1000" b="0" kern="1200" dirty="0">
                          <a:solidFill>
                            <a:srgbClr val="FF0000"/>
                          </a:solidFill>
                          <a:effectLst/>
                          <a:latin typeface="Arial" panose="020B0604020202020204" pitchFamily="34" charset="0"/>
                          <a:ea typeface="+mn-ea"/>
                          <a:cs typeface="Arial" panose="020B0604020202020204" pitchFamily="34" charset="0"/>
                        </a:rPr>
                        <a:t>l’amendement est adopté en dernier recours par un vote à la majorité des trois quarts des Parties présentes et votantes à la session</a:t>
                      </a:r>
                      <a:r>
                        <a:rPr lang="fr-FR" sz="1000" kern="1200" dirty="0">
                          <a:solidFill>
                            <a:schemeClr val="dk1"/>
                          </a:solidFill>
                          <a:effectLst/>
                          <a:latin typeface="Arial" panose="020B0604020202020204" pitchFamily="34" charset="0"/>
                          <a:ea typeface="+mn-ea"/>
                          <a:cs typeface="Arial" panose="020B0604020202020204" pitchFamily="34" charset="0"/>
                        </a:rPr>
                        <a:t>. Aux fins du présent article, on entend par Parties présentes et votantes les Parties qui sont présentes et qui votent pour ou contre. Tout amendement adopté est communiqué par le Secrétariat au Dépositaire, qui le transmet à toutes les Parties pour acceptation.</a:t>
                      </a:r>
                    </a:p>
                    <a:p>
                      <a:pPr>
                        <a:spcAft>
                          <a:spcPts val="0"/>
                        </a:spcAft>
                      </a:pPr>
                      <a:endParaRPr lang="fr-FR" sz="1000" dirty="0">
                        <a:effectLst/>
                        <a:latin typeface="Calibri" panose="020F0502020204030204" pitchFamily="34" charset="0"/>
                      </a:endParaRPr>
                    </a:p>
                    <a:p>
                      <a:pPr>
                        <a:spcAft>
                          <a:spcPts val="0"/>
                        </a:spcAft>
                      </a:pPr>
                      <a:r>
                        <a:rPr lang="fr-FR" sz="1000" dirty="0">
                          <a:effectLst/>
                          <a:latin typeface="Calibri" panose="020F0502020204030204" pitchFamily="34" charset="0"/>
                        </a:rPr>
                        <a:t>Article 29, § 2 et 3</a:t>
                      </a:r>
                    </a:p>
                    <a:p>
                      <a:pPr>
                        <a:spcAft>
                          <a:spcPts val="0"/>
                        </a:spcAft>
                      </a:pPr>
                      <a:endParaRPr lang="fr-FR" sz="1000" dirty="0">
                        <a:effectLst/>
                        <a:latin typeface="Calibri" panose="020F0502020204030204" pitchFamily="34" charset="0"/>
                      </a:endParaRPr>
                    </a:p>
                    <a:p>
                      <a:r>
                        <a:rPr lang="fr-FR" sz="1000" b="1" kern="1200" dirty="0">
                          <a:solidFill>
                            <a:schemeClr val="dk1"/>
                          </a:solidFill>
                          <a:effectLst/>
                          <a:latin typeface="Arial" panose="020B0604020202020204" pitchFamily="34" charset="0"/>
                          <a:ea typeface="+mn-ea"/>
                          <a:cs typeface="Arial" panose="020B0604020202020204" pitchFamily="34" charset="0"/>
                        </a:rPr>
                        <a:t>Article 31.  Protocoles</a:t>
                      </a:r>
                      <a:endParaRPr lang="fr-FR" sz="1000" kern="1200" dirty="0">
                        <a:solidFill>
                          <a:schemeClr val="dk1"/>
                        </a:solidFill>
                        <a:effectLst/>
                        <a:latin typeface="+mn-lt"/>
                        <a:ea typeface="+mn-ea"/>
                        <a:cs typeface="+mn-cs"/>
                      </a:endParaRPr>
                    </a:p>
                    <a:p>
                      <a:r>
                        <a:rPr lang="fr-FR" sz="1000" kern="1200" dirty="0">
                          <a:solidFill>
                            <a:schemeClr val="dk1"/>
                          </a:solidFill>
                          <a:effectLst/>
                          <a:latin typeface="Arial" panose="020B0604020202020204" pitchFamily="34" charset="0"/>
                          <a:ea typeface="+mn-ea"/>
                          <a:cs typeface="Arial" panose="020B0604020202020204" pitchFamily="34" charset="0"/>
                        </a:rPr>
                        <a:t>1. </a:t>
                      </a:r>
                      <a:r>
                        <a:rPr lang="fr-FR" sz="1000" kern="1200" dirty="0">
                          <a:solidFill>
                            <a:schemeClr val="dk1"/>
                          </a:solidFill>
                          <a:effectLst/>
                          <a:latin typeface="+mn-lt"/>
                          <a:ea typeface="+mn-ea"/>
                          <a:cs typeface="+mn-cs"/>
                        </a:rPr>
                        <a:t>  </a:t>
                      </a:r>
                      <a:r>
                        <a:rPr lang="fr-FR" sz="1000" kern="1200" dirty="0">
                          <a:solidFill>
                            <a:schemeClr val="dk1"/>
                          </a:solidFill>
                          <a:effectLst/>
                          <a:latin typeface="Arial" panose="020B0604020202020204" pitchFamily="34" charset="0"/>
                          <a:ea typeface="+mn-ea"/>
                          <a:cs typeface="Arial" panose="020B0604020202020204" pitchFamily="34" charset="0"/>
                        </a:rPr>
                        <a:t> Toute Partie peut proposer des protocoles à l’Accord de l’OMS sur les pandémies. Ces</a:t>
                      </a:r>
                    </a:p>
                    <a:p>
                      <a:r>
                        <a:rPr lang="fr-FR" sz="1000" kern="1200" dirty="0">
                          <a:solidFill>
                            <a:schemeClr val="dk1"/>
                          </a:solidFill>
                          <a:effectLst/>
                          <a:latin typeface="Arial" panose="020B0604020202020204" pitchFamily="34" charset="0"/>
                          <a:ea typeface="+mn-ea"/>
                          <a:cs typeface="Arial" panose="020B0604020202020204" pitchFamily="34" charset="0"/>
                        </a:rPr>
                        <a:t>propositions sont examinées par la Conférence des Parties.</a:t>
                      </a:r>
                    </a:p>
                    <a:p>
                      <a:r>
                        <a:rPr lang="fr-FR" sz="1000" kern="1200" dirty="0">
                          <a:solidFill>
                            <a:schemeClr val="dk1"/>
                          </a:solidFill>
                          <a:effectLst/>
                          <a:latin typeface="Arial" panose="020B0604020202020204" pitchFamily="34" charset="0"/>
                          <a:ea typeface="+mn-ea"/>
                          <a:cs typeface="Arial" panose="020B0604020202020204" pitchFamily="34" charset="0"/>
                        </a:rPr>
                        <a:t> </a:t>
                      </a:r>
                    </a:p>
                    <a:p>
                      <a:r>
                        <a:rPr lang="fr-FR" sz="1000" kern="1200" dirty="0">
                          <a:solidFill>
                            <a:schemeClr val="dk1"/>
                          </a:solidFill>
                          <a:effectLst/>
                          <a:latin typeface="Arial" panose="020B0604020202020204" pitchFamily="34" charset="0"/>
                          <a:ea typeface="+mn-ea"/>
                          <a:cs typeface="Arial" panose="020B0604020202020204" pitchFamily="34" charset="0"/>
                        </a:rPr>
                        <a:t>2.    La Conférence des Parties peut adopter des protocoles à l’Accord de l’OMS sur les pandémies. Tout est mis en œuvre pour adopter ces protocoles par consensus. Si tous les efforts en ce sens sont restés vains et qu’aucun accord ne s’est dégagé, </a:t>
                      </a:r>
                      <a:r>
                        <a:rPr lang="fr-FR" sz="1000" b="0" kern="1200" dirty="0">
                          <a:solidFill>
                            <a:srgbClr val="FF0000"/>
                          </a:solidFill>
                          <a:effectLst/>
                          <a:latin typeface="Arial" panose="020B0604020202020204" pitchFamily="34" charset="0"/>
                          <a:ea typeface="+mn-ea"/>
                          <a:cs typeface="Arial" panose="020B0604020202020204" pitchFamily="34" charset="0"/>
                        </a:rPr>
                        <a:t>le protocole est adopté en dernier recours par un vote à la majorité des trois quarts des Parties présentes et votantes à la session</a:t>
                      </a:r>
                      <a:r>
                        <a:rPr lang="fr-FR" sz="1000" kern="1200" dirty="0">
                          <a:solidFill>
                            <a:schemeClr val="dk1"/>
                          </a:solidFill>
                          <a:effectLst/>
                          <a:latin typeface="Arial" panose="020B0604020202020204" pitchFamily="34" charset="0"/>
                          <a:ea typeface="+mn-ea"/>
                          <a:cs typeface="Arial" panose="020B0604020202020204" pitchFamily="34" charset="0"/>
                        </a:rPr>
                        <a:t>. Aux fins du présent article, on entend par Parties présentes et votantes les Parties qui sont présentes et qui votent pour ou contre. Dans le cas où il est proposé d’adopter un protocole en vertu de l’</a:t>
                      </a:r>
                      <a:r>
                        <a:rPr lang="fr-FR" sz="1000" b="1" kern="1200" dirty="0">
                          <a:solidFill>
                            <a:schemeClr val="dk1"/>
                          </a:solidFill>
                          <a:effectLst/>
                          <a:latin typeface="Arial" panose="020B0604020202020204" pitchFamily="34" charset="0"/>
                          <a:ea typeface="+mn-ea"/>
                          <a:cs typeface="Arial" panose="020B0604020202020204" pitchFamily="34" charset="0"/>
                        </a:rPr>
                        <a:t>Article </a:t>
                      </a:r>
                      <a:r>
                        <a:rPr lang="fr-FR" sz="1000" kern="1200" dirty="0">
                          <a:solidFill>
                            <a:schemeClr val="dk1"/>
                          </a:solidFill>
                          <a:effectLst/>
                          <a:latin typeface="Arial" panose="020B0604020202020204" pitchFamily="34" charset="0"/>
                          <a:ea typeface="+mn-ea"/>
                          <a:cs typeface="Arial" panose="020B0604020202020204" pitchFamily="34" charset="0"/>
                        </a:rPr>
                        <a:t>21 de la Constitution de l’Organisation mondiale de la Santé, celui-ci est en outre examiné par l’Assemblée de la Santé en vue de son adoption.</a:t>
                      </a:r>
                    </a:p>
                    <a:p>
                      <a:pPr>
                        <a:spcAft>
                          <a:spcPts val="0"/>
                        </a:spcAft>
                      </a:pPr>
                      <a:endParaRPr lang="fr-FR" sz="1000" dirty="0">
                        <a:effectLst/>
                        <a:latin typeface="Calibri" panose="020F0502020204030204" pitchFamily="34" charset="0"/>
                      </a:endParaRPr>
                    </a:p>
                    <a:p>
                      <a:pPr>
                        <a:spcAft>
                          <a:spcPts val="0"/>
                        </a:spcAft>
                      </a:pPr>
                      <a:r>
                        <a:rPr lang="fr-FR" sz="1000" dirty="0">
                          <a:effectLst/>
                          <a:latin typeface="Calibri" panose="020F0502020204030204" pitchFamily="34" charset="0"/>
                        </a:rPr>
                        <a:t>Article 31, § 2</a:t>
                      </a:r>
                    </a:p>
                  </a:txBody>
                  <a:tcPr marL="68580" marR="68580" marT="0" marB="0"/>
                </a:tc>
                <a:tc>
                  <a:txBody>
                    <a:bodyPr/>
                    <a:lstStyle/>
                    <a:p>
                      <a:pPr>
                        <a:spcAft>
                          <a:spcPts val="0"/>
                        </a:spcAft>
                      </a:pPr>
                      <a:r>
                        <a:rPr lang="fr-FR" sz="1100" i="1" dirty="0">
                          <a:solidFill>
                            <a:srgbClr val="000000"/>
                          </a:solidFill>
                          <a:effectLst/>
                          <a:latin typeface="Calibri" panose="020F0502020204030204" pitchFamily="34" charset="0"/>
                        </a:rPr>
                        <a:t>idem</a:t>
                      </a:r>
                      <a:endParaRPr lang="fr-FR" sz="1100" dirty="0">
                        <a:effectLst/>
                        <a:latin typeface="Calibri" panose="020F0502020204030204" pitchFamily="34" charset="0"/>
                      </a:endParaRPr>
                    </a:p>
                  </a:txBody>
                  <a:tcPr marL="68580" marR="68580" marT="0" marB="0"/>
                </a:tc>
                <a:tc>
                  <a:txBody>
                    <a:bodyPr/>
                    <a:lstStyle/>
                    <a:p>
                      <a:pPr>
                        <a:spcAft>
                          <a:spcPts val="0"/>
                        </a:spcAft>
                      </a:pPr>
                      <a:r>
                        <a:rPr lang="fr-FR" sz="900" i="1" dirty="0">
                          <a:effectLst/>
                          <a:latin typeface="Calibri" panose="020F0502020204030204" pitchFamily="34" charset="0"/>
                        </a:rPr>
                        <a:t>Idem</a:t>
                      </a:r>
                      <a:endParaRPr lang="fr-FR" sz="1100" dirty="0">
                        <a:effectLst/>
                        <a:latin typeface="Calibri" panose="020F0502020204030204" pitchFamily="34" charset="0"/>
                      </a:endParaRPr>
                    </a:p>
                    <a:p>
                      <a:pPr>
                        <a:spcAft>
                          <a:spcPts val="0"/>
                        </a:spcAft>
                      </a:pPr>
                      <a:r>
                        <a:rPr lang="fr-FR" sz="900" dirty="0">
                          <a:effectLst/>
                          <a:latin typeface="Calibri" panose="020F0502020204030204" pitchFamily="34" charset="0"/>
                        </a:rPr>
                        <a:t>Cette formule introduit un système de révision déguisée des traités en dehors de l’approbation parlementaire des Etats parties, ce qui permet de contourner l’obligation pour tout Etat de ratifier par la loi toute modification ou apport au traité et ayant valeur conventionnelle.</a:t>
                      </a:r>
                      <a:endParaRPr lang="fr-FR" sz="1100" dirty="0">
                        <a:effectLst/>
                        <a:latin typeface="Calibri" panose="020F0502020204030204" pitchFamily="34" charset="0"/>
                      </a:endParaRPr>
                    </a:p>
                    <a:p>
                      <a:pPr>
                        <a:spcAft>
                          <a:spcPts val="0"/>
                        </a:spcAft>
                      </a:pPr>
                      <a:r>
                        <a:rPr lang="fr-FR" sz="900" dirty="0">
                          <a:effectLst/>
                          <a:latin typeface="Calibri" panose="020F0502020204030204" pitchFamily="34" charset="0"/>
                        </a:rPr>
                        <a:t>Ce système de révision déguisée concentre tous les pouvoirs au sein de la conférence des parties dans un système proche du modèle fédéral.</a:t>
                      </a:r>
                      <a:endParaRPr lang="fr-FR" sz="1100" dirty="0">
                        <a:effectLst/>
                        <a:latin typeface="Calibri" panose="020F0502020204030204" pitchFamily="34" charset="0"/>
                      </a:endParaRPr>
                    </a:p>
                  </a:txBody>
                  <a:tcPr marL="68580" marR="68580" marT="0" marB="0"/>
                </a:tc>
                <a:extLst>
                  <a:ext uri="{0D108BD9-81ED-4DB2-BD59-A6C34878D82A}">
                    <a16:rowId xmlns:a16="http://schemas.microsoft.com/office/drawing/2014/main" val="3743138684"/>
                  </a:ext>
                </a:extLst>
              </a:tr>
            </a:tbl>
          </a:graphicData>
        </a:graphic>
      </p:graphicFrame>
    </p:spTree>
    <p:extLst>
      <p:ext uri="{BB962C8B-B14F-4D97-AF65-F5344CB8AC3E}">
        <p14:creationId xmlns:p14="http://schemas.microsoft.com/office/powerpoint/2010/main" val="4715085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25034" y="163598"/>
            <a:ext cx="10450284" cy="477837"/>
          </a:xfrm>
        </p:spPr>
        <p:txBody>
          <a:bodyPr>
            <a:normAutofit fontScale="90000"/>
          </a:bodyPr>
          <a:lstStyle/>
          <a:p>
            <a:pPr algn="l"/>
            <a:r>
              <a:rPr lang="fr-FR" sz="2400" b="1" dirty="0"/>
              <a:t>DES ZONES DE RISQUE POUR LA SOUVERAINETÉ DANS LE DÉTAIL DU NOUVEAU RSI</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3669463653"/>
              </p:ext>
            </p:extLst>
          </p:nvPr>
        </p:nvGraphicFramePr>
        <p:xfrm>
          <a:off x="262360" y="1130502"/>
          <a:ext cx="11667280" cy="430276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4123676">
                  <a:extLst>
                    <a:ext uri="{9D8B030D-6E8A-4147-A177-3AD203B41FA5}">
                      <a16:colId xmlns:a16="http://schemas.microsoft.com/office/drawing/2014/main" val="1240027824"/>
                    </a:ext>
                  </a:extLst>
                </a:gridCol>
                <a:gridCol w="3388294">
                  <a:extLst>
                    <a:ext uri="{9D8B030D-6E8A-4147-A177-3AD203B41FA5}">
                      <a16:colId xmlns:a16="http://schemas.microsoft.com/office/drawing/2014/main" val="2328253893"/>
                    </a:ext>
                  </a:extLst>
                </a:gridCol>
                <a:gridCol w="2916820">
                  <a:extLst>
                    <a:ext uri="{9D8B030D-6E8A-4147-A177-3AD203B41FA5}">
                      <a16:colId xmlns:a16="http://schemas.microsoft.com/office/drawing/2014/main" val="2909780280"/>
                    </a:ext>
                  </a:extLst>
                </a:gridCol>
              </a:tblGrid>
              <a:tr h="370840">
                <a:tc>
                  <a:txBody>
                    <a:bodyPr/>
                    <a:lstStyle/>
                    <a:p>
                      <a:r>
                        <a:rPr lang="fr-FR" dirty="0"/>
                        <a:t>Domaine</a:t>
                      </a:r>
                    </a:p>
                  </a:txBody>
                  <a:tcPr/>
                </a:tc>
                <a:tc>
                  <a:txBody>
                    <a:bodyPr/>
                    <a:lstStyle/>
                    <a:p>
                      <a:r>
                        <a:rPr lang="fr-FR" dirty="0"/>
                        <a:t>Avant</a:t>
                      </a:r>
                    </a:p>
                  </a:txBody>
                  <a:tcPr/>
                </a:tc>
                <a:tc>
                  <a:txBody>
                    <a:bodyPr/>
                    <a:lstStyle/>
                    <a:p>
                      <a:r>
                        <a:rPr lang="fr-FR" dirty="0"/>
                        <a:t>Après</a:t>
                      </a:r>
                    </a:p>
                  </a:txBody>
                  <a:tcPr/>
                </a:tc>
                <a:tc>
                  <a:txBody>
                    <a:bodyPr/>
                    <a:lstStyle/>
                    <a:p>
                      <a:r>
                        <a:rPr lang="fr-FR" dirty="0"/>
                        <a:t>Commentaires</a:t>
                      </a:r>
                    </a:p>
                  </a:txBody>
                  <a:tcPr/>
                </a:tc>
                <a:extLst>
                  <a:ext uri="{0D108BD9-81ED-4DB2-BD59-A6C34878D82A}">
                    <a16:rowId xmlns:a16="http://schemas.microsoft.com/office/drawing/2014/main" val="1978504663"/>
                  </a:ext>
                </a:extLst>
              </a:tr>
              <a:tr h="370840">
                <a:tc>
                  <a:txBody>
                    <a:bodyPr/>
                    <a:lstStyle/>
                    <a:p>
                      <a:r>
                        <a:rPr lang="fr-FR" sz="1200" dirty="0"/>
                        <a:t>Niveau de contrainte attaché aux recommandations</a:t>
                      </a:r>
                    </a:p>
                  </a:txBody>
                  <a:tcPr/>
                </a:tc>
                <a:tc>
                  <a:txBody>
                    <a:bodyPr/>
                    <a:lstStyle/>
                    <a:p>
                      <a:r>
                        <a:rPr lang="fr-FR" sz="1000" kern="1200" dirty="0">
                          <a:solidFill>
                            <a:schemeClr val="dk1"/>
                          </a:solidFill>
                          <a:effectLst/>
                          <a:latin typeface="+mn-lt"/>
                          <a:ea typeface="+mn-ea"/>
                          <a:cs typeface="+mn-cs"/>
                        </a:rPr>
                        <a:t>« recommandation temporaire » s’entend de </a:t>
                      </a:r>
                      <a:r>
                        <a:rPr lang="fr-FR" sz="1000" kern="1200" dirty="0">
                          <a:solidFill>
                            <a:srgbClr val="FF0000"/>
                          </a:solidFill>
                          <a:effectLst/>
                          <a:latin typeface="+mn-lt"/>
                          <a:ea typeface="+mn-ea"/>
                          <a:cs typeface="+mn-cs"/>
                        </a:rPr>
                        <a:t>l’avis </a:t>
                      </a:r>
                      <a:r>
                        <a:rPr lang="fr-FR" sz="1000" b="1" kern="1200" dirty="0">
                          <a:solidFill>
                            <a:srgbClr val="FF0000"/>
                          </a:solidFill>
                          <a:effectLst/>
                          <a:latin typeface="+mn-lt"/>
                          <a:ea typeface="+mn-ea"/>
                          <a:cs typeface="+mn-cs"/>
                        </a:rPr>
                        <a:t>non contraignant </a:t>
                      </a:r>
                      <a:r>
                        <a:rPr lang="fr-FR" sz="1000" kern="1200" dirty="0" err="1">
                          <a:solidFill>
                            <a:srgbClr val="FF0000"/>
                          </a:solidFill>
                          <a:effectLst/>
                          <a:latin typeface="+mn-lt"/>
                          <a:ea typeface="+mn-ea"/>
                          <a:cs typeface="+mn-cs"/>
                        </a:rPr>
                        <a:t>émis</a:t>
                      </a:r>
                      <a:r>
                        <a:rPr lang="fr-FR" sz="1000" kern="1200" dirty="0">
                          <a:solidFill>
                            <a:srgbClr val="FF0000"/>
                          </a:solidFill>
                          <a:effectLst/>
                          <a:latin typeface="+mn-lt"/>
                          <a:ea typeface="+mn-ea"/>
                          <a:cs typeface="+mn-cs"/>
                        </a:rPr>
                        <a:t> par l’OMS</a:t>
                      </a:r>
                      <a:r>
                        <a:rPr lang="fr-FR" sz="1000" kern="1200" dirty="0">
                          <a:solidFill>
                            <a:schemeClr val="dk1"/>
                          </a:solidFill>
                          <a:effectLst/>
                          <a:latin typeface="+mn-lt"/>
                          <a:ea typeface="+mn-ea"/>
                          <a:cs typeface="+mn-cs"/>
                        </a:rPr>
                        <a:t> en vertu de l’article 15 aux fins d’une application </a:t>
                      </a:r>
                      <a:r>
                        <a:rPr lang="fr-FR" sz="1000" kern="1200" dirty="0" err="1">
                          <a:solidFill>
                            <a:schemeClr val="dk1"/>
                          </a:solidFill>
                          <a:effectLst/>
                          <a:latin typeface="+mn-lt"/>
                          <a:ea typeface="+mn-ea"/>
                          <a:cs typeface="+mn-cs"/>
                        </a:rPr>
                        <a:t>limitée</a:t>
                      </a:r>
                      <a:r>
                        <a:rPr lang="fr-FR" sz="1000" kern="1200" dirty="0">
                          <a:solidFill>
                            <a:schemeClr val="dk1"/>
                          </a:solidFill>
                          <a:effectLst/>
                          <a:latin typeface="+mn-lt"/>
                          <a:ea typeface="+mn-ea"/>
                          <a:cs typeface="+mn-cs"/>
                        </a:rPr>
                        <a:t> dans le temps et en fonction du risque, pour faire face à une urgence de santé publique de </a:t>
                      </a:r>
                      <a:r>
                        <a:rPr lang="fr-FR" sz="1000" kern="1200" dirty="0" err="1">
                          <a:solidFill>
                            <a:schemeClr val="dk1"/>
                          </a:solidFill>
                          <a:effectLst/>
                          <a:latin typeface="+mn-lt"/>
                          <a:ea typeface="+mn-ea"/>
                          <a:cs typeface="+mn-cs"/>
                        </a:rPr>
                        <a:t>portée</a:t>
                      </a:r>
                      <a:r>
                        <a:rPr lang="fr-FR" sz="1000" kern="1200" dirty="0">
                          <a:solidFill>
                            <a:schemeClr val="dk1"/>
                          </a:solidFill>
                          <a:effectLst/>
                          <a:latin typeface="+mn-lt"/>
                          <a:ea typeface="+mn-ea"/>
                          <a:cs typeface="+mn-cs"/>
                        </a:rPr>
                        <a:t> internationale, de </a:t>
                      </a:r>
                      <a:r>
                        <a:rPr lang="fr-FR" sz="1000" kern="1200" dirty="0" err="1">
                          <a:solidFill>
                            <a:schemeClr val="dk1"/>
                          </a:solidFill>
                          <a:effectLst/>
                          <a:latin typeface="+mn-lt"/>
                          <a:ea typeface="+mn-ea"/>
                          <a:cs typeface="+mn-cs"/>
                        </a:rPr>
                        <a:t>manière</a:t>
                      </a:r>
                      <a:r>
                        <a:rPr lang="fr-FR" sz="1000" kern="1200" dirty="0">
                          <a:solidFill>
                            <a:schemeClr val="dk1"/>
                          </a:solidFill>
                          <a:effectLst/>
                          <a:latin typeface="+mn-lt"/>
                          <a:ea typeface="+mn-ea"/>
                          <a:cs typeface="+mn-cs"/>
                        </a:rPr>
                        <a:t> à </a:t>
                      </a:r>
                      <a:r>
                        <a:rPr lang="fr-FR" sz="1000" kern="1200" dirty="0" err="1">
                          <a:solidFill>
                            <a:schemeClr val="dk1"/>
                          </a:solidFill>
                          <a:effectLst/>
                          <a:latin typeface="+mn-lt"/>
                          <a:ea typeface="+mn-ea"/>
                          <a:cs typeface="+mn-cs"/>
                        </a:rPr>
                        <a:t>prévenir</a:t>
                      </a:r>
                      <a:r>
                        <a:rPr lang="fr-FR" sz="1000" kern="1200" dirty="0">
                          <a:solidFill>
                            <a:schemeClr val="dk1"/>
                          </a:solidFill>
                          <a:effectLst/>
                          <a:latin typeface="+mn-lt"/>
                          <a:ea typeface="+mn-ea"/>
                          <a:cs typeface="+mn-cs"/>
                        </a:rPr>
                        <a:t> ou à </a:t>
                      </a:r>
                      <a:r>
                        <a:rPr lang="fr-FR" sz="1000" kern="1200" dirty="0" err="1">
                          <a:solidFill>
                            <a:schemeClr val="dk1"/>
                          </a:solidFill>
                          <a:effectLst/>
                          <a:latin typeface="+mn-lt"/>
                          <a:ea typeface="+mn-ea"/>
                          <a:cs typeface="+mn-cs"/>
                        </a:rPr>
                        <a:t>réduire</a:t>
                      </a:r>
                      <a:r>
                        <a:rPr lang="fr-FR" sz="1000" kern="1200" dirty="0">
                          <a:solidFill>
                            <a:schemeClr val="dk1"/>
                          </a:solidFill>
                          <a:effectLst/>
                          <a:latin typeface="+mn-lt"/>
                          <a:ea typeface="+mn-ea"/>
                          <a:cs typeface="+mn-cs"/>
                        </a:rPr>
                        <a:t> la propagation internationale des maladies en </a:t>
                      </a:r>
                      <a:r>
                        <a:rPr lang="fr-FR" sz="1000" kern="1200" dirty="0" err="1">
                          <a:solidFill>
                            <a:schemeClr val="dk1"/>
                          </a:solidFill>
                          <a:effectLst/>
                          <a:latin typeface="+mn-lt"/>
                          <a:ea typeface="+mn-ea"/>
                          <a:cs typeface="+mn-cs"/>
                        </a:rPr>
                        <a:t>créant</a:t>
                      </a:r>
                      <a:r>
                        <a:rPr lang="fr-FR" sz="1000" kern="1200" dirty="0">
                          <a:solidFill>
                            <a:schemeClr val="dk1"/>
                          </a:solidFill>
                          <a:effectLst/>
                          <a:latin typeface="+mn-lt"/>
                          <a:ea typeface="+mn-ea"/>
                          <a:cs typeface="+mn-cs"/>
                        </a:rPr>
                        <a:t> le minimum d’entraves au trafic international ; </a:t>
                      </a:r>
                    </a:p>
                  </a:txBody>
                  <a:tcPr/>
                </a:tc>
                <a:tc>
                  <a:txBody>
                    <a:bodyPr/>
                    <a:lstStyle/>
                    <a:p>
                      <a:r>
                        <a:rPr lang="fr-FR" sz="1000" kern="1200" dirty="0">
                          <a:solidFill>
                            <a:schemeClr val="dk1"/>
                          </a:solidFill>
                          <a:effectLst/>
                          <a:latin typeface="+mn-lt"/>
                          <a:ea typeface="+mn-ea"/>
                          <a:cs typeface="+mn-cs"/>
                        </a:rPr>
                        <a:t>« recommandation temporaire </a:t>
                      </a:r>
                      <a:r>
                        <a:rPr lang="fr-FR" sz="1000" kern="1200" dirty="0">
                          <a:solidFill>
                            <a:srgbClr val="FF0000"/>
                          </a:solidFill>
                          <a:effectLst/>
                          <a:latin typeface="+mn-lt"/>
                          <a:ea typeface="+mn-ea"/>
                          <a:cs typeface="+mn-cs"/>
                        </a:rPr>
                        <a:t>» s’entend de l’avis émis par l’OMS</a:t>
                      </a:r>
                      <a:r>
                        <a:rPr lang="fr-FR" sz="1000" kern="1200" dirty="0">
                          <a:solidFill>
                            <a:schemeClr val="dk1"/>
                          </a:solidFill>
                          <a:effectLst/>
                          <a:latin typeface="+mn-lt"/>
                          <a:ea typeface="+mn-ea"/>
                          <a:cs typeface="+mn-cs"/>
                        </a:rPr>
                        <a:t> en vertu de l’article 15 aux fins d’une application </a:t>
                      </a:r>
                      <a:r>
                        <a:rPr lang="fr-FR" sz="1000" kern="1200" dirty="0" err="1">
                          <a:solidFill>
                            <a:schemeClr val="dk1"/>
                          </a:solidFill>
                          <a:effectLst/>
                          <a:latin typeface="+mn-lt"/>
                          <a:ea typeface="+mn-ea"/>
                          <a:cs typeface="+mn-cs"/>
                        </a:rPr>
                        <a:t>limitée</a:t>
                      </a:r>
                      <a:r>
                        <a:rPr lang="fr-FR" sz="1000" kern="1200" dirty="0">
                          <a:solidFill>
                            <a:schemeClr val="dk1"/>
                          </a:solidFill>
                          <a:effectLst/>
                          <a:latin typeface="+mn-lt"/>
                          <a:ea typeface="+mn-ea"/>
                          <a:cs typeface="+mn-cs"/>
                        </a:rPr>
                        <a:t> dans le temps et en fonction du risque, pour faire face à une urgence de santé publique de </a:t>
                      </a:r>
                      <a:r>
                        <a:rPr lang="fr-FR" sz="1000" kern="1200" dirty="0" err="1">
                          <a:solidFill>
                            <a:schemeClr val="dk1"/>
                          </a:solidFill>
                          <a:effectLst/>
                          <a:latin typeface="+mn-lt"/>
                          <a:ea typeface="+mn-ea"/>
                          <a:cs typeface="+mn-cs"/>
                        </a:rPr>
                        <a:t>portée</a:t>
                      </a:r>
                      <a:r>
                        <a:rPr lang="fr-FR" sz="1000" kern="1200" dirty="0">
                          <a:solidFill>
                            <a:schemeClr val="dk1"/>
                          </a:solidFill>
                          <a:effectLst/>
                          <a:latin typeface="+mn-lt"/>
                          <a:ea typeface="+mn-ea"/>
                          <a:cs typeface="+mn-cs"/>
                        </a:rPr>
                        <a:t> internationale, de </a:t>
                      </a:r>
                      <a:r>
                        <a:rPr lang="fr-FR" sz="1000" kern="1200" dirty="0" err="1">
                          <a:solidFill>
                            <a:schemeClr val="dk1"/>
                          </a:solidFill>
                          <a:effectLst/>
                          <a:latin typeface="+mn-lt"/>
                          <a:ea typeface="+mn-ea"/>
                          <a:cs typeface="+mn-cs"/>
                        </a:rPr>
                        <a:t>manière</a:t>
                      </a:r>
                      <a:r>
                        <a:rPr lang="fr-FR" sz="1000" kern="1200" dirty="0">
                          <a:solidFill>
                            <a:schemeClr val="dk1"/>
                          </a:solidFill>
                          <a:effectLst/>
                          <a:latin typeface="+mn-lt"/>
                          <a:ea typeface="+mn-ea"/>
                          <a:cs typeface="+mn-cs"/>
                        </a:rPr>
                        <a:t> à </a:t>
                      </a:r>
                      <a:r>
                        <a:rPr lang="fr-FR" sz="1000" kern="1200" dirty="0" err="1">
                          <a:solidFill>
                            <a:schemeClr val="dk1"/>
                          </a:solidFill>
                          <a:effectLst/>
                          <a:latin typeface="+mn-lt"/>
                          <a:ea typeface="+mn-ea"/>
                          <a:cs typeface="+mn-cs"/>
                        </a:rPr>
                        <a:t>prévenir</a:t>
                      </a:r>
                      <a:r>
                        <a:rPr lang="fr-FR" sz="1000" kern="1200" dirty="0">
                          <a:solidFill>
                            <a:schemeClr val="dk1"/>
                          </a:solidFill>
                          <a:effectLst/>
                          <a:latin typeface="+mn-lt"/>
                          <a:ea typeface="+mn-ea"/>
                          <a:cs typeface="+mn-cs"/>
                        </a:rPr>
                        <a:t> ou à </a:t>
                      </a:r>
                      <a:r>
                        <a:rPr lang="fr-FR" sz="1000" kern="1200" dirty="0" err="1">
                          <a:solidFill>
                            <a:schemeClr val="dk1"/>
                          </a:solidFill>
                          <a:effectLst/>
                          <a:latin typeface="+mn-lt"/>
                          <a:ea typeface="+mn-ea"/>
                          <a:cs typeface="+mn-cs"/>
                        </a:rPr>
                        <a:t>réduire</a:t>
                      </a:r>
                      <a:r>
                        <a:rPr lang="fr-FR" sz="1000" kern="1200" dirty="0">
                          <a:solidFill>
                            <a:schemeClr val="dk1"/>
                          </a:solidFill>
                          <a:effectLst/>
                          <a:latin typeface="+mn-lt"/>
                          <a:ea typeface="+mn-ea"/>
                          <a:cs typeface="+mn-cs"/>
                        </a:rPr>
                        <a:t> la propagation internationale des maladies en </a:t>
                      </a:r>
                      <a:r>
                        <a:rPr lang="fr-FR" sz="1000" kern="1200" dirty="0" err="1">
                          <a:solidFill>
                            <a:schemeClr val="dk1"/>
                          </a:solidFill>
                          <a:effectLst/>
                          <a:latin typeface="+mn-lt"/>
                          <a:ea typeface="+mn-ea"/>
                          <a:cs typeface="+mn-cs"/>
                        </a:rPr>
                        <a:t>créant</a:t>
                      </a:r>
                      <a:r>
                        <a:rPr lang="fr-FR" sz="1000" kern="1200" dirty="0">
                          <a:solidFill>
                            <a:schemeClr val="dk1"/>
                          </a:solidFill>
                          <a:effectLst/>
                          <a:latin typeface="+mn-lt"/>
                          <a:ea typeface="+mn-ea"/>
                          <a:cs typeface="+mn-cs"/>
                        </a:rPr>
                        <a:t> le minimum d’entraves au trafic international ; </a:t>
                      </a:r>
                    </a:p>
                  </a:txBody>
                  <a:tcPr/>
                </a:tc>
                <a:tc>
                  <a:txBody>
                    <a:bodyPr/>
                    <a:lstStyle/>
                    <a:p>
                      <a:endParaRPr lang="fr-FR" sz="1400" dirty="0"/>
                    </a:p>
                  </a:txBody>
                  <a:tcPr/>
                </a:tc>
                <a:extLst>
                  <a:ext uri="{0D108BD9-81ED-4DB2-BD59-A6C34878D82A}">
                    <a16:rowId xmlns:a16="http://schemas.microsoft.com/office/drawing/2014/main" val="1515929343"/>
                  </a:ext>
                </a:extLst>
              </a:tr>
              <a:tr h="370840">
                <a:tc>
                  <a:txBody>
                    <a:bodyPr/>
                    <a:lstStyle/>
                    <a:p>
                      <a:r>
                        <a:rPr lang="fr-FR" sz="1200" dirty="0"/>
                        <a:t>Rôle et pouvoir de de l’OMS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fr-FR" sz="1000" dirty="0"/>
                    </a:p>
                  </a:txBody>
                  <a:tcPr/>
                </a:tc>
                <a:tc>
                  <a:txBody>
                    <a:bodyPr/>
                    <a:lstStyle/>
                    <a:p>
                      <a:pPr algn="just"/>
                      <a:r>
                        <a:rPr lang="fr-FR" sz="1000" b="0" i="1" kern="1200" dirty="0">
                          <a:solidFill>
                            <a:schemeClr val="dk1"/>
                          </a:solidFill>
                          <a:effectLst/>
                          <a:latin typeface="+mn-lt"/>
                          <a:ea typeface="+mn-ea"/>
                          <a:cs typeface="+mn-cs"/>
                        </a:rPr>
                        <a:t>Nouvel article 13A. </a:t>
                      </a:r>
                      <a:endParaRPr lang="fr-FR" sz="1000" b="0" kern="1200" dirty="0">
                        <a:solidFill>
                          <a:schemeClr val="dk1"/>
                        </a:solidFill>
                        <a:effectLst/>
                        <a:latin typeface="+mn-lt"/>
                        <a:ea typeface="+mn-ea"/>
                        <a:cs typeface="+mn-cs"/>
                      </a:endParaRPr>
                    </a:p>
                    <a:p>
                      <a:pPr algn="just"/>
                      <a:r>
                        <a:rPr lang="fr-FR" sz="1000" b="0" i="1" kern="1200" dirty="0">
                          <a:solidFill>
                            <a:schemeClr val="dk1"/>
                          </a:solidFill>
                          <a:effectLst/>
                          <a:latin typeface="+mn-lt"/>
                          <a:ea typeface="+mn-ea"/>
                          <a:cs typeface="+mn-cs"/>
                        </a:rPr>
                        <a:t>Action de santé</a:t>
                      </a:r>
                      <a:r>
                        <a:rPr lang="fr-FR" sz="1000" b="0" i="0" kern="1200" dirty="0">
                          <a:solidFill>
                            <a:schemeClr val="dk1"/>
                          </a:solidFill>
                          <a:effectLst/>
                          <a:latin typeface="+mn-lt"/>
                          <a:ea typeface="+mn-ea"/>
                          <a:cs typeface="+mn-cs"/>
                        </a:rPr>
                        <a:t> </a:t>
                      </a:r>
                      <a:r>
                        <a:rPr lang="fr-FR" sz="1000" b="0" i="1" kern="1200" dirty="0">
                          <a:solidFill>
                            <a:schemeClr val="dk1"/>
                          </a:solidFill>
                          <a:effectLst/>
                          <a:latin typeface="+mn-lt"/>
                          <a:ea typeface="+mn-ea"/>
                          <a:cs typeface="+mn-cs"/>
                        </a:rPr>
                        <a:t>publique internationale </a:t>
                      </a:r>
                      <a:r>
                        <a:rPr lang="fr-FR" sz="1000" b="0" i="1" kern="1200" dirty="0" err="1">
                          <a:solidFill>
                            <a:schemeClr val="dk1"/>
                          </a:solidFill>
                          <a:effectLst/>
                          <a:latin typeface="+mn-lt"/>
                          <a:ea typeface="+mn-ea"/>
                          <a:cs typeface="+mn-cs"/>
                        </a:rPr>
                        <a:t>dirigée</a:t>
                      </a:r>
                      <a:r>
                        <a:rPr lang="fr-FR" sz="1000" b="0" i="1" kern="1200" dirty="0">
                          <a:solidFill>
                            <a:schemeClr val="dk1"/>
                          </a:solidFill>
                          <a:effectLst/>
                          <a:latin typeface="+mn-lt"/>
                          <a:ea typeface="+mn-ea"/>
                          <a:cs typeface="+mn-cs"/>
                        </a:rPr>
                        <a:t> par l’OMS </a:t>
                      </a:r>
                      <a:endParaRPr lang="fr-FR" sz="1000" b="0" kern="1200" dirty="0">
                        <a:solidFill>
                          <a:schemeClr val="dk1"/>
                        </a:solidFill>
                        <a:effectLst/>
                        <a:latin typeface="+mn-lt"/>
                        <a:ea typeface="+mn-ea"/>
                        <a:cs typeface="+mn-cs"/>
                      </a:endParaRPr>
                    </a:p>
                    <a:p>
                      <a:pPr algn="just"/>
                      <a:r>
                        <a:rPr lang="fr-FR" sz="1000" b="0" kern="1200" dirty="0">
                          <a:solidFill>
                            <a:schemeClr val="dk1"/>
                          </a:solidFill>
                          <a:effectLst/>
                          <a:latin typeface="+mn-lt"/>
                          <a:ea typeface="+mn-ea"/>
                          <a:cs typeface="+mn-cs"/>
                        </a:rPr>
                        <a:t>1. Les </a:t>
                      </a:r>
                      <a:r>
                        <a:rPr lang="fr-FR" sz="1000" b="0" kern="1200" dirty="0" err="1">
                          <a:solidFill>
                            <a:schemeClr val="dk1"/>
                          </a:solidFill>
                          <a:effectLst/>
                          <a:latin typeface="+mn-lt"/>
                          <a:ea typeface="+mn-ea"/>
                          <a:cs typeface="+mn-cs"/>
                        </a:rPr>
                        <a:t>États</a:t>
                      </a:r>
                      <a:r>
                        <a:rPr lang="fr-FR" sz="1000" b="0" kern="1200" dirty="0">
                          <a:solidFill>
                            <a:schemeClr val="dk1"/>
                          </a:solidFill>
                          <a:effectLst/>
                          <a:latin typeface="+mn-lt"/>
                          <a:ea typeface="+mn-ea"/>
                          <a:cs typeface="+mn-cs"/>
                        </a:rPr>
                        <a:t> Parties reconnaissent l’OMS comme l’</a:t>
                      </a:r>
                      <a:r>
                        <a:rPr lang="fr-FR" sz="1000" b="0" kern="1200" dirty="0" err="1">
                          <a:solidFill>
                            <a:schemeClr val="dk1"/>
                          </a:solidFill>
                          <a:effectLst/>
                          <a:latin typeface="+mn-lt"/>
                          <a:ea typeface="+mn-ea"/>
                          <a:cs typeface="+mn-cs"/>
                        </a:rPr>
                        <a:t>autoritée</a:t>
                      </a:r>
                      <a:r>
                        <a:rPr lang="fr-FR" sz="1000" b="0" kern="1200" dirty="0">
                          <a:solidFill>
                            <a:schemeClr val="dk1"/>
                          </a:solidFill>
                          <a:effectLst/>
                          <a:latin typeface="+mn-lt"/>
                          <a:ea typeface="+mn-ea"/>
                          <a:cs typeface="+mn-cs"/>
                        </a:rPr>
                        <a:t> coordinatrice </a:t>
                      </a:r>
                      <a:r>
                        <a:rPr lang="fr-FR" sz="1000" b="0" kern="1200" dirty="0" err="1">
                          <a:solidFill>
                            <a:schemeClr val="dk1"/>
                          </a:solidFill>
                          <a:effectLst/>
                          <a:latin typeface="+mn-lt"/>
                          <a:ea typeface="+mn-ea"/>
                          <a:cs typeface="+mn-cs"/>
                        </a:rPr>
                        <a:t>chargée</a:t>
                      </a:r>
                      <a:r>
                        <a:rPr lang="fr-FR" sz="1000" b="0" kern="1200" dirty="0">
                          <a:solidFill>
                            <a:schemeClr val="dk1"/>
                          </a:solidFill>
                          <a:effectLst/>
                          <a:latin typeface="+mn-lt"/>
                          <a:ea typeface="+mn-ea"/>
                          <a:cs typeface="+mn-cs"/>
                        </a:rPr>
                        <a:t> d’orienter l’action de santé publique internationale lors d’une urgence de santé publique de </a:t>
                      </a:r>
                      <a:r>
                        <a:rPr lang="fr-FR" sz="1000" b="0" kern="1200" dirty="0" err="1">
                          <a:solidFill>
                            <a:schemeClr val="dk1"/>
                          </a:solidFill>
                          <a:effectLst/>
                          <a:latin typeface="+mn-lt"/>
                          <a:ea typeface="+mn-ea"/>
                          <a:cs typeface="+mn-cs"/>
                        </a:rPr>
                        <a:t>portée</a:t>
                      </a:r>
                      <a:r>
                        <a:rPr lang="fr-FR" sz="1000" b="0" kern="1200" dirty="0">
                          <a:solidFill>
                            <a:schemeClr val="dk1"/>
                          </a:solidFill>
                          <a:effectLst/>
                          <a:latin typeface="+mn-lt"/>
                          <a:ea typeface="+mn-ea"/>
                          <a:cs typeface="+mn-cs"/>
                        </a:rPr>
                        <a:t> internationale (USPPI) et s’engagent à suivre les recommandations de l’OMS dans leur action de santé publique Internationale.</a:t>
                      </a:r>
                    </a:p>
                  </a:txBody>
                  <a:tcPr/>
                </a:tc>
                <a:tc>
                  <a:txBody>
                    <a:bodyPr/>
                    <a:lstStyle/>
                    <a:p>
                      <a:r>
                        <a:rPr lang="fr-FR" sz="1400" dirty="0"/>
                        <a:t>Une règle de souveraineté des États affirmé en principe.</a:t>
                      </a:r>
                    </a:p>
                  </a:txBody>
                  <a:tcPr/>
                </a:tc>
                <a:extLst>
                  <a:ext uri="{0D108BD9-81ED-4DB2-BD59-A6C34878D82A}">
                    <a16:rowId xmlns:a16="http://schemas.microsoft.com/office/drawing/2014/main" val="3154509364"/>
                  </a:ext>
                </a:extLst>
              </a:tr>
              <a:tr h="370840">
                <a:tc>
                  <a:txBody>
                    <a:bodyPr/>
                    <a:lstStyle/>
                    <a:p>
                      <a:r>
                        <a:rPr lang="fr-FR" sz="1200" dirty="0"/>
                        <a:t>Contexte de déclenchement</a:t>
                      </a:r>
                    </a:p>
                  </a:txBody>
                  <a:tcPr/>
                </a:tc>
                <a:tc>
                  <a:txBody>
                    <a:bodyPr/>
                    <a:lstStyle/>
                    <a:p>
                      <a:r>
                        <a:rPr lang="fr-FR" sz="1000" i="1" kern="1200" dirty="0">
                          <a:solidFill>
                            <a:schemeClr val="dk1"/>
                          </a:solidFill>
                          <a:effectLst/>
                          <a:latin typeface="+mn-lt"/>
                          <a:ea typeface="+mn-ea"/>
                          <a:cs typeface="+mn-cs"/>
                        </a:rPr>
                        <a:t>Article 12 </a:t>
                      </a:r>
                      <a:r>
                        <a:rPr lang="fr-FR" sz="1000" i="1" kern="1200" dirty="0" err="1">
                          <a:solidFill>
                            <a:schemeClr val="dk1"/>
                          </a:solidFill>
                          <a:effectLst/>
                          <a:latin typeface="+mn-lt"/>
                          <a:ea typeface="+mn-ea"/>
                          <a:cs typeface="+mn-cs"/>
                        </a:rPr>
                        <a:t>Détermination</a:t>
                      </a:r>
                      <a:r>
                        <a:rPr lang="fr-FR" sz="1000" i="1" kern="1200" dirty="0">
                          <a:solidFill>
                            <a:schemeClr val="dk1"/>
                          </a:solidFill>
                          <a:effectLst/>
                          <a:latin typeface="+mn-lt"/>
                          <a:ea typeface="+mn-ea"/>
                          <a:cs typeface="+mn-cs"/>
                        </a:rPr>
                        <a:t> de l’existence d’une urgence de santé publique de </a:t>
                      </a:r>
                      <a:r>
                        <a:rPr lang="fr-FR" sz="1000" i="1" kern="1200" dirty="0" err="1">
                          <a:solidFill>
                            <a:schemeClr val="dk1"/>
                          </a:solidFill>
                          <a:effectLst/>
                          <a:latin typeface="+mn-lt"/>
                          <a:ea typeface="+mn-ea"/>
                          <a:cs typeface="+mn-cs"/>
                        </a:rPr>
                        <a:t>portée</a:t>
                      </a:r>
                      <a:r>
                        <a:rPr lang="fr-FR" sz="1000" i="1" kern="1200" dirty="0">
                          <a:solidFill>
                            <a:schemeClr val="dk1"/>
                          </a:solidFill>
                          <a:effectLst/>
                          <a:latin typeface="+mn-lt"/>
                          <a:ea typeface="+mn-ea"/>
                          <a:cs typeface="+mn-cs"/>
                        </a:rPr>
                        <a:t> internationale </a:t>
                      </a:r>
                      <a:endParaRPr lang="fr-FR" sz="1000" kern="1200" dirty="0">
                        <a:solidFill>
                          <a:schemeClr val="dk1"/>
                        </a:solidFill>
                        <a:effectLst/>
                        <a:latin typeface="+mn-lt"/>
                        <a:ea typeface="+mn-ea"/>
                        <a:cs typeface="+mn-cs"/>
                      </a:endParaRPr>
                    </a:p>
                    <a:p>
                      <a:r>
                        <a:rPr lang="fr-FR" sz="1000" kern="1200" dirty="0">
                          <a:solidFill>
                            <a:schemeClr val="dk1"/>
                          </a:solidFill>
                          <a:effectLst/>
                          <a:latin typeface="+mn-lt"/>
                          <a:ea typeface="+mn-ea"/>
                          <a:cs typeface="+mn-cs"/>
                        </a:rPr>
                        <a:t>2. Si le Directeur </a:t>
                      </a:r>
                      <a:r>
                        <a:rPr lang="fr-FR" sz="1000" kern="1200" dirty="0" err="1">
                          <a:solidFill>
                            <a:schemeClr val="dk1"/>
                          </a:solidFill>
                          <a:effectLst/>
                          <a:latin typeface="+mn-lt"/>
                          <a:ea typeface="+mn-ea"/>
                          <a:cs typeface="+mn-cs"/>
                        </a:rPr>
                        <a:t>général</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considère</a:t>
                      </a:r>
                      <a:r>
                        <a:rPr lang="fr-FR" sz="1000" kern="1200" dirty="0">
                          <a:solidFill>
                            <a:schemeClr val="dk1"/>
                          </a:solidFill>
                          <a:effectLst/>
                          <a:latin typeface="+mn-lt"/>
                          <a:ea typeface="+mn-ea"/>
                          <a:cs typeface="+mn-cs"/>
                        </a:rPr>
                        <a:t>, sur la base d’une </a:t>
                      </a:r>
                      <a:r>
                        <a:rPr lang="fr-FR" sz="1000" kern="1200" dirty="0" err="1">
                          <a:solidFill>
                            <a:schemeClr val="dk1"/>
                          </a:solidFill>
                          <a:effectLst/>
                          <a:latin typeface="+mn-lt"/>
                          <a:ea typeface="+mn-ea"/>
                          <a:cs typeface="+mn-cs"/>
                        </a:rPr>
                        <a:t>évaluation</a:t>
                      </a:r>
                      <a:r>
                        <a:rPr lang="fr-FR" sz="1000" kern="1200" dirty="0">
                          <a:solidFill>
                            <a:schemeClr val="dk1"/>
                          </a:solidFill>
                          <a:effectLst/>
                          <a:latin typeface="+mn-lt"/>
                          <a:ea typeface="+mn-ea"/>
                          <a:cs typeface="+mn-cs"/>
                        </a:rPr>
                        <a:t> en vertu du </a:t>
                      </a:r>
                      <a:r>
                        <a:rPr lang="fr-FR" sz="1000" kern="1200" dirty="0" err="1">
                          <a:solidFill>
                            <a:schemeClr val="dk1"/>
                          </a:solidFill>
                          <a:effectLst/>
                          <a:latin typeface="+mn-lt"/>
                          <a:ea typeface="+mn-ea"/>
                          <a:cs typeface="+mn-cs"/>
                        </a:rPr>
                        <a:t>présent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Règlement</a:t>
                      </a:r>
                      <a:r>
                        <a:rPr lang="fr-FR" sz="1000" kern="1200" dirty="0">
                          <a:solidFill>
                            <a:schemeClr val="dk1"/>
                          </a:solidFill>
                          <a:effectLst/>
                          <a:latin typeface="+mn-lt"/>
                          <a:ea typeface="+mn-ea"/>
                          <a:cs typeface="+mn-cs"/>
                        </a:rPr>
                        <a:t>, qu’il existe une urgence de santé publique de portée internationale, il consulte</a:t>
                      </a:r>
                    </a:p>
                    <a:p>
                      <a:pPr marL="0" marR="0" lvl="0" indent="0" algn="l" defTabSz="914400" rtl="0" eaLnBrk="1" fontAlgn="auto" latinLnBrk="0" hangingPunct="1">
                        <a:lnSpc>
                          <a:spcPct val="100000"/>
                        </a:lnSpc>
                        <a:spcBef>
                          <a:spcPts val="0"/>
                        </a:spcBef>
                        <a:spcAft>
                          <a:spcPts val="0"/>
                        </a:spcAft>
                        <a:buClrTx/>
                        <a:buSzTx/>
                        <a:buFontTx/>
                        <a:buNone/>
                        <a:tabLst/>
                        <a:defRPr/>
                      </a:pPr>
                      <a:endParaRPr lang="fr-FR" sz="1000" dirty="0"/>
                    </a:p>
                  </a:txBody>
                  <a:tcPr/>
                </a:tc>
                <a:tc>
                  <a:txBody>
                    <a:bodyPr/>
                    <a:lstStyle/>
                    <a:p>
                      <a:r>
                        <a:rPr lang="fr-FR" sz="1000" i="1" kern="1200" dirty="0">
                          <a:solidFill>
                            <a:schemeClr val="dk1"/>
                          </a:solidFill>
                          <a:effectLst/>
                          <a:latin typeface="+mn-lt"/>
                          <a:ea typeface="+mn-ea"/>
                          <a:cs typeface="+mn-cs"/>
                        </a:rPr>
                        <a:t>Article 12 </a:t>
                      </a:r>
                      <a:r>
                        <a:rPr lang="fr-FR" sz="1000" i="1" kern="1200" dirty="0" err="1">
                          <a:solidFill>
                            <a:schemeClr val="dk1"/>
                          </a:solidFill>
                          <a:effectLst/>
                          <a:latin typeface="+mn-lt"/>
                          <a:ea typeface="+mn-ea"/>
                          <a:cs typeface="+mn-cs"/>
                        </a:rPr>
                        <a:t>Détermination</a:t>
                      </a:r>
                      <a:r>
                        <a:rPr lang="fr-FR" sz="1000" i="1" kern="1200" dirty="0">
                          <a:solidFill>
                            <a:schemeClr val="dk1"/>
                          </a:solidFill>
                          <a:effectLst/>
                          <a:latin typeface="+mn-lt"/>
                          <a:ea typeface="+mn-ea"/>
                          <a:cs typeface="+mn-cs"/>
                        </a:rPr>
                        <a:t> de l’existence d’une urgence de santé publique de </a:t>
                      </a:r>
                      <a:r>
                        <a:rPr lang="fr-FR" sz="1000" i="1" kern="1200" dirty="0" err="1">
                          <a:solidFill>
                            <a:schemeClr val="dk1"/>
                          </a:solidFill>
                          <a:effectLst/>
                          <a:latin typeface="+mn-lt"/>
                          <a:ea typeface="+mn-ea"/>
                          <a:cs typeface="+mn-cs"/>
                        </a:rPr>
                        <a:t>portée</a:t>
                      </a:r>
                      <a:r>
                        <a:rPr lang="fr-FR" sz="1000" i="1" kern="1200" dirty="0">
                          <a:solidFill>
                            <a:schemeClr val="dk1"/>
                          </a:solidFill>
                          <a:effectLst/>
                          <a:latin typeface="+mn-lt"/>
                          <a:ea typeface="+mn-ea"/>
                          <a:cs typeface="+mn-cs"/>
                        </a:rPr>
                        <a:t> internationale</a:t>
                      </a:r>
                      <a:r>
                        <a:rPr lang="fr-FR" sz="1000" b="1" i="1" kern="1200" dirty="0">
                          <a:solidFill>
                            <a:schemeClr val="dk1"/>
                          </a:solidFill>
                          <a:effectLst/>
                          <a:latin typeface="+mn-lt"/>
                          <a:ea typeface="+mn-ea"/>
                          <a:cs typeface="+mn-cs"/>
                        </a:rPr>
                        <a:t>, d’une urgence de santé publique de </a:t>
                      </a:r>
                      <a:r>
                        <a:rPr lang="fr-FR" sz="1000" b="1" i="1" kern="1200" dirty="0" err="1">
                          <a:solidFill>
                            <a:schemeClr val="dk1"/>
                          </a:solidFill>
                          <a:effectLst/>
                          <a:latin typeface="+mn-lt"/>
                          <a:ea typeface="+mn-ea"/>
                          <a:cs typeface="+mn-cs"/>
                        </a:rPr>
                        <a:t>portée</a:t>
                      </a:r>
                      <a:r>
                        <a:rPr lang="fr-FR" sz="1000" b="1" i="1" kern="1200" dirty="0">
                          <a:solidFill>
                            <a:schemeClr val="dk1"/>
                          </a:solidFill>
                          <a:effectLst/>
                          <a:latin typeface="+mn-lt"/>
                          <a:ea typeface="+mn-ea"/>
                          <a:cs typeface="+mn-cs"/>
                        </a:rPr>
                        <a:t> ré </a:t>
                      </a:r>
                      <a:endParaRPr lang="fr-FR" sz="1000" kern="1200" dirty="0">
                        <a:solidFill>
                          <a:schemeClr val="dk1"/>
                        </a:solidFill>
                        <a:effectLst/>
                        <a:latin typeface="+mn-lt"/>
                        <a:ea typeface="+mn-ea"/>
                        <a:cs typeface="+mn-cs"/>
                      </a:endParaRPr>
                    </a:p>
                    <a:p>
                      <a:r>
                        <a:rPr lang="fr-FR" sz="1000" b="1" i="1" kern="1200" dirty="0">
                          <a:solidFill>
                            <a:schemeClr val="dk1"/>
                          </a:solidFill>
                          <a:effectLst/>
                          <a:latin typeface="+mn-lt"/>
                          <a:ea typeface="+mn-ea"/>
                          <a:cs typeface="+mn-cs"/>
                        </a:rPr>
                        <a:t>ou </a:t>
                      </a:r>
                      <a:r>
                        <a:rPr lang="fr-FR" sz="1000" b="1" i="1" kern="1200" dirty="0" err="1">
                          <a:solidFill>
                            <a:schemeClr val="dk1"/>
                          </a:solidFill>
                          <a:effectLst/>
                          <a:latin typeface="+mn-lt"/>
                          <a:ea typeface="+mn-ea"/>
                          <a:cs typeface="+mn-cs"/>
                        </a:rPr>
                        <a:t>édiaire</a:t>
                      </a:r>
                      <a:r>
                        <a:rPr lang="fr-FR" sz="1000" b="1" i="1" kern="1200" dirty="0">
                          <a:solidFill>
                            <a:schemeClr val="dk1"/>
                          </a:solidFill>
                          <a:effectLst/>
                          <a:latin typeface="+mn-lt"/>
                          <a:ea typeface="+mn-ea"/>
                          <a:cs typeface="+mn-cs"/>
                        </a:rPr>
                        <a:t> </a:t>
                      </a:r>
                      <a:endParaRPr lang="fr-FR" sz="1000" kern="1200" dirty="0">
                        <a:solidFill>
                          <a:schemeClr val="dk1"/>
                        </a:solidFill>
                        <a:effectLst/>
                        <a:latin typeface="+mn-lt"/>
                        <a:ea typeface="+mn-ea"/>
                        <a:cs typeface="+mn-cs"/>
                      </a:endParaRPr>
                    </a:p>
                    <a:p>
                      <a:r>
                        <a:rPr lang="fr-FR" sz="1000" kern="1200" dirty="0">
                          <a:solidFill>
                            <a:schemeClr val="dk1"/>
                          </a:solidFill>
                          <a:effectLst/>
                          <a:latin typeface="+mn-lt"/>
                          <a:ea typeface="+mn-ea"/>
                          <a:cs typeface="+mn-cs"/>
                        </a:rPr>
                        <a:t>2. Si le Directeur </a:t>
                      </a:r>
                      <a:r>
                        <a:rPr lang="fr-FR" sz="1000" kern="1200" dirty="0" err="1">
                          <a:solidFill>
                            <a:schemeClr val="dk1"/>
                          </a:solidFill>
                          <a:effectLst/>
                          <a:latin typeface="+mn-lt"/>
                          <a:ea typeface="+mn-ea"/>
                          <a:cs typeface="+mn-cs"/>
                        </a:rPr>
                        <a:t>général</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considère</a:t>
                      </a:r>
                      <a:r>
                        <a:rPr lang="fr-FR" sz="1000" kern="1200" dirty="0">
                          <a:solidFill>
                            <a:schemeClr val="dk1"/>
                          </a:solidFill>
                          <a:effectLst/>
                          <a:latin typeface="+mn-lt"/>
                          <a:ea typeface="+mn-ea"/>
                          <a:cs typeface="+mn-cs"/>
                        </a:rPr>
                        <a:t>, sur la base d’une </a:t>
                      </a:r>
                      <a:r>
                        <a:rPr lang="fr-FR" sz="1000" kern="1200" dirty="0" err="1">
                          <a:solidFill>
                            <a:schemeClr val="dk1"/>
                          </a:solidFill>
                          <a:effectLst/>
                          <a:latin typeface="+mn-lt"/>
                          <a:ea typeface="+mn-ea"/>
                          <a:cs typeface="+mn-cs"/>
                        </a:rPr>
                        <a:t>évaluation</a:t>
                      </a:r>
                      <a:r>
                        <a:rPr lang="fr-FR" sz="1000" kern="1200" dirty="0">
                          <a:solidFill>
                            <a:schemeClr val="dk1"/>
                          </a:solidFill>
                          <a:effectLst/>
                          <a:latin typeface="+mn-lt"/>
                          <a:ea typeface="+mn-ea"/>
                          <a:cs typeface="+mn-cs"/>
                        </a:rPr>
                        <a:t> en vertu du </a:t>
                      </a:r>
                      <a:r>
                        <a:rPr lang="fr-FR" sz="1000" kern="1200" dirty="0" err="1">
                          <a:solidFill>
                            <a:schemeClr val="dk1"/>
                          </a:solidFill>
                          <a:effectLst/>
                          <a:latin typeface="+mn-lt"/>
                          <a:ea typeface="+mn-ea"/>
                          <a:cs typeface="+mn-cs"/>
                        </a:rPr>
                        <a:t>présent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Règlement</a:t>
                      </a:r>
                      <a:r>
                        <a:rPr lang="fr-FR" sz="1000" kern="1200" dirty="0">
                          <a:solidFill>
                            <a:schemeClr val="dk1"/>
                          </a:solidFill>
                          <a:effectLst/>
                          <a:latin typeface="+mn-lt"/>
                          <a:ea typeface="+mn-ea"/>
                          <a:cs typeface="+mn-cs"/>
                        </a:rPr>
                        <a:t>, qu’il existe une urgence de santé publique de </a:t>
                      </a:r>
                      <a:r>
                        <a:rPr lang="fr-FR" sz="1000" kern="1200" dirty="0" err="1">
                          <a:solidFill>
                            <a:schemeClr val="dk1"/>
                          </a:solidFill>
                          <a:effectLst/>
                          <a:latin typeface="+mn-lt"/>
                          <a:ea typeface="+mn-ea"/>
                          <a:cs typeface="+mn-cs"/>
                        </a:rPr>
                        <a:t>portée</a:t>
                      </a:r>
                      <a:r>
                        <a:rPr lang="fr-FR" sz="1000" kern="1200" dirty="0">
                          <a:solidFill>
                            <a:schemeClr val="dk1"/>
                          </a:solidFill>
                          <a:effectLst/>
                          <a:latin typeface="+mn-lt"/>
                          <a:ea typeface="+mn-ea"/>
                          <a:cs typeface="+mn-cs"/>
                        </a:rPr>
                        <a:t> internationale </a:t>
                      </a:r>
                      <a:r>
                        <a:rPr lang="fr-FR" sz="1000" b="1" kern="1200" dirty="0">
                          <a:solidFill>
                            <a:schemeClr val="dk1"/>
                          </a:solidFill>
                          <a:effectLst/>
                          <a:latin typeface="+mn-lt"/>
                          <a:ea typeface="+mn-ea"/>
                          <a:cs typeface="+mn-cs"/>
                        </a:rPr>
                        <a:t>potentielle ou effective</a:t>
                      </a:r>
                      <a:r>
                        <a:rPr lang="fr-FR" sz="1000" kern="1200" dirty="0">
                          <a:solidFill>
                            <a:schemeClr val="dk1"/>
                          </a:solidFill>
                          <a:effectLst/>
                          <a:latin typeface="+mn-lt"/>
                          <a:ea typeface="+mn-ea"/>
                          <a:cs typeface="+mn-cs"/>
                        </a:rPr>
                        <a:t>, il </a:t>
                      </a:r>
                      <a:r>
                        <a:rPr lang="fr-FR" sz="1000" b="1" kern="1200" dirty="0">
                          <a:solidFill>
                            <a:schemeClr val="dk1"/>
                          </a:solidFill>
                          <a:effectLst/>
                          <a:latin typeface="+mn-lt"/>
                          <a:ea typeface="+mn-ea"/>
                          <a:cs typeface="+mn-cs"/>
                        </a:rPr>
                        <a:t>avise... </a:t>
                      </a:r>
                      <a:endParaRPr lang="fr-FR" sz="1000" kern="1200" dirty="0">
                        <a:solidFill>
                          <a:schemeClr val="dk1"/>
                        </a:solidFill>
                        <a:effectLst/>
                        <a:latin typeface="+mn-lt"/>
                        <a:ea typeface="+mn-ea"/>
                        <a:cs typeface="+mn-cs"/>
                      </a:endParaRPr>
                    </a:p>
                    <a:p>
                      <a:pPr algn="just"/>
                      <a:endParaRPr lang="fr-FR" sz="1000" b="0" kern="1200" dirty="0">
                        <a:solidFill>
                          <a:schemeClr val="dk1"/>
                        </a:solidFill>
                        <a:effectLst/>
                        <a:latin typeface="+mn-lt"/>
                        <a:ea typeface="+mn-ea"/>
                        <a:cs typeface="+mn-cs"/>
                      </a:endParaRPr>
                    </a:p>
                  </a:txBody>
                  <a:tcPr/>
                </a:tc>
                <a:tc>
                  <a:txBody>
                    <a:bodyPr/>
                    <a:lstStyle/>
                    <a:p>
                      <a:r>
                        <a:rPr lang="fr-FR" sz="1400" dirty="0"/>
                        <a:t>La notion de risque potentiel, compréhensible en principe, ouvre la porte à des interventions bien plus fréquentes/ permanentes</a:t>
                      </a:r>
                    </a:p>
                  </a:txBody>
                  <a:tcPr/>
                </a:tc>
                <a:extLst>
                  <a:ext uri="{0D108BD9-81ED-4DB2-BD59-A6C34878D82A}">
                    <a16:rowId xmlns:a16="http://schemas.microsoft.com/office/drawing/2014/main" val="4214263198"/>
                  </a:ext>
                </a:extLst>
              </a:tr>
            </a:tbl>
          </a:graphicData>
        </a:graphic>
      </p:graphicFrame>
      <p:grpSp>
        <p:nvGrpSpPr>
          <p:cNvPr id="8" name="Groupe 7">
            <a:extLst>
              <a:ext uri="{FF2B5EF4-FFF2-40B4-BE49-F238E27FC236}">
                <a16:creationId xmlns:a16="http://schemas.microsoft.com/office/drawing/2014/main" id="{627BB3D7-2507-D36A-5B6C-CC3CC3B7E864}"/>
              </a:ext>
            </a:extLst>
          </p:cNvPr>
          <p:cNvGrpSpPr/>
          <p:nvPr/>
        </p:nvGrpSpPr>
        <p:grpSpPr>
          <a:xfrm>
            <a:off x="10500168" y="641435"/>
            <a:ext cx="1525928" cy="346736"/>
            <a:chOff x="777434" y="5625296"/>
            <a:chExt cx="1525928" cy="346736"/>
          </a:xfrm>
        </p:grpSpPr>
        <p:sp>
          <p:nvSpPr>
            <p:cNvPr id="4" name="Titre 1">
              <a:extLst>
                <a:ext uri="{FF2B5EF4-FFF2-40B4-BE49-F238E27FC236}">
                  <a16:creationId xmlns:a16="http://schemas.microsoft.com/office/drawing/2014/main" id="{4C2AFD8A-B0F2-5AF6-DE83-1E7B2C9EDE09}"/>
                </a:ext>
              </a:extLst>
            </p:cNvPr>
            <p:cNvSpPr txBox="1">
              <a:spLocks/>
            </p:cNvSpPr>
            <p:nvPr/>
          </p:nvSpPr>
          <p:spPr>
            <a:xfrm>
              <a:off x="777434" y="5625296"/>
              <a:ext cx="1525928" cy="34673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600" dirty="0"/>
                <a:t>PRÉLIMINAIRE</a:t>
              </a:r>
            </a:p>
          </p:txBody>
        </p:sp>
        <p:cxnSp>
          <p:nvCxnSpPr>
            <p:cNvPr id="6" name="Connecteur droit 5">
              <a:extLst>
                <a:ext uri="{FF2B5EF4-FFF2-40B4-BE49-F238E27FC236}">
                  <a16:creationId xmlns:a16="http://schemas.microsoft.com/office/drawing/2014/main" id="{B2D6CF45-2394-FC5A-7B26-8FD3FE4770B6}"/>
                </a:ext>
              </a:extLst>
            </p:cNvPr>
            <p:cNvCxnSpPr/>
            <p:nvPr/>
          </p:nvCxnSpPr>
          <p:spPr>
            <a:xfrm>
              <a:off x="798653" y="5941565"/>
              <a:ext cx="14931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 name="Connecteur droit 6">
              <a:extLst>
                <a:ext uri="{FF2B5EF4-FFF2-40B4-BE49-F238E27FC236}">
                  <a16:creationId xmlns:a16="http://schemas.microsoft.com/office/drawing/2014/main" id="{015F318C-49A1-06D5-3EE3-1A4BB9830240}"/>
                </a:ext>
              </a:extLst>
            </p:cNvPr>
            <p:cNvCxnSpPr/>
            <p:nvPr/>
          </p:nvCxnSpPr>
          <p:spPr>
            <a:xfrm>
              <a:off x="777434" y="5654398"/>
              <a:ext cx="1493134"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2150705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0990439" cy="477837"/>
          </a:xfrm>
        </p:spPr>
        <p:txBody>
          <a:bodyPr>
            <a:normAutofit fontScale="90000"/>
          </a:bodyPr>
          <a:lstStyle/>
          <a:p>
            <a:pPr algn="l"/>
            <a:r>
              <a:rPr lang="fr-FR" sz="2400" b="1" dirty="0"/>
              <a:t>DES ZONES DE RISQUE POUR LA SOUVERAINETÉ DANS LE DÉTAIL DU NOUVEAU TRAITÉ</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2835784473"/>
              </p:ext>
            </p:extLst>
          </p:nvPr>
        </p:nvGraphicFramePr>
        <p:xfrm>
          <a:off x="262359" y="858560"/>
          <a:ext cx="11667280" cy="5887720"/>
        </p:xfrm>
        <a:graphic>
          <a:graphicData uri="http://schemas.openxmlformats.org/drawingml/2006/table">
            <a:tbl>
              <a:tblPr firstRow="1" bandRow="1">
                <a:tableStyleId>{5C22544A-7EE6-4342-B048-85BDC9FD1C3A}</a:tableStyleId>
              </a:tblPr>
              <a:tblGrid>
                <a:gridCol w="1238490">
                  <a:extLst>
                    <a:ext uri="{9D8B030D-6E8A-4147-A177-3AD203B41FA5}">
                      <a16:colId xmlns:a16="http://schemas.microsoft.com/office/drawing/2014/main" val="3238776962"/>
                    </a:ext>
                  </a:extLst>
                </a:gridCol>
                <a:gridCol w="4517986">
                  <a:extLst>
                    <a:ext uri="{9D8B030D-6E8A-4147-A177-3AD203B41FA5}">
                      <a16:colId xmlns:a16="http://schemas.microsoft.com/office/drawing/2014/main" val="1240027824"/>
                    </a:ext>
                  </a:extLst>
                </a:gridCol>
                <a:gridCol w="3148314">
                  <a:extLst>
                    <a:ext uri="{9D8B030D-6E8A-4147-A177-3AD203B41FA5}">
                      <a16:colId xmlns:a16="http://schemas.microsoft.com/office/drawing/2014/main" val="2328253893"/>
                    </a:ext>
                  </a:extLst>
                </a:gridCol>
                <a:gridCol w="2762490">
                  <a:extLst>
                    <a:ext uri="{9D8B030D-6E8A-4147-A177-3AD203B41FA5}">
                      <a16:colId xmlns:a16="http://schemas.microsoft.com/office/drawing/2014/main" val="2909780280"/>
                    </a:ext>
                  </a:extLst>
                </a:gridCol>
              </a:tblGrid>
              <a:tr h="370840">
                <a:tc>
                  <a:txBody>
                    <a:bodyPr/>
                    <a:lstStyle/>
                    <a:p>
                      <a:r>
                        <a:rPr lang="fr-FR" dirty="0"/>
                        <a:t>Domaine</a:t>
                      </a:r>
                    </a:p>
                  </a:txBody>
                  <a:tcPr/>
                </a:tc>
                <a:tc>
                  <a:txBody>
                    <a:bodyPr/>
                    <a:lstStyle/>
                    <a:p>
                      <a:r>
                        <a:rPr lang="fr-FR" dirty="0"/>
                        <a:t>V0</a:t>
                      </a:r>
                    </a:p>
                  </a:txBody>
                  <a:tcPr/>
                </a:tc>
                <a:tc>
                  <a:txBody>
                    <a:bodyPr/>
                    <a:lstStyle/>
                    <a:p>
                      <a:r>
                        <a:rPr lang="fr-FR" dirty="0"/>
                        <a:t>V1</a:t>
                      </a:r>
                    </a:p>
                  </a:txBody>
                  <a:tcPr/>
                </a:tc>
                <a:tc>
                  <a:txBody>
                    <a:bodyPr/>
                    <a:lstStyle/>
                    <a:p>
                      <a:r>
                        <a:rPr lang="fr-FR" dirty="0"/>
                        <a:t>Commentaires</a:t>
                      </a:r>
                    </a:p>
                  </a:txBody>
                  <a:tcPr/>
                </a:tc>
                <a:extLst>
                  <a:ext uri="{0D108BD9-81ED-4DB2-BD59-A6C34878D82A}">
                    <a16:rowId xmlns:a16="http://schemas.microsoft.com/office/drawing/2014/main" val="1978504663"/>
                  </a:ext>
                </a:extLst>
              </a:tr>
              <a:tr h="370840">
                <a:tc>
                  <a:txBody>
                    <a:bodyPr/>
                    <a:lstStyle/>
                    <a:p>
                      <a:r>
                        <a:rPr lang="fr-FR" sz="1200" dirty="0"/>
                        <a:t>Objectifs</a:t>
                      </a: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The objective of the WHO CA+, </a:t>
                      </a:r>
                      <a:r>
                        <a:rPr lang="fr-FR" sz="1000" kern="1200" dirty="0" err="1">
                          <a:solidFill>
                            <a:schemeClr val="dk1"/>
                          </a:solidFill>
                          <a:effectLst/>
                          <a:latin typeface="+mn-lt"/>
                          <a:ea typeface="+mn-ea"/>
                          <a:cs typeface="+mn-cs"/>
                        </a:rPr>
                        <a:t>guided</a:t>
                      </a:r>
                      <a:r>
                        <a:rPr lang="fr-FR" sz="1000" kern="1200" dirty="0">
                          <a:solidFill>
                            <a:schemeClr val="dk1"/>
                          </a:solidFill>
                          <a:effectLst/>
                          <a:latin typeface="+mn-lt"/>
                          <a:ea typeface="+mn-ea"/>
                          <a:cs typeface="+mn-cs"/>
                        </a:rPr>
                        <a:t> by </a:t>
                      </a:r>
                      <a:r>
                        <a:rPr lang="fr-FR" sz="1000" kern="1200" dirty="0" err="1">
                          <a:solidFill>
                            <a:schemeClr val="dk1"/>
                          </a:solidFill>
                          <a:effectLst/>
                          <a:latin typeface="+mn-lt"/>
                          <a:ea typeface="+mn-ea"/>
                          <a:cs typeface="+mn-cs"/>
                        </a:rPr>
                        <a:t>equity</a:t>
                      </a:r>
                      <a:r>
                        <a:rPr lang="fr-FR" sz="1000" kern="1200" dirty="0">
                          <a:solidFill>
                            <a:schemeClr val="dk1"/>
                          </a:solidFill>
                          <a:effectLst/>
                          <a:latin typeface="+mn-lt"/>
                          <a:ea typeface="+mn-ea"/>
                          <a:cs typeface="+mn-cs"/>
                        </a:rPr>
                        <a:t>, the vision, </a:t>
                      </a:r>
                      <a:r>
                        <a:rPr lang="fr-FR" sz="1000" kern="1200" dirty="0" err="1">
                          <a:solidFill>
                            <a:schemeClr val="dk1"/>
                          </a:solidFill>
                          <a:effectLst/>
                          <a:latin typeface="+mn-lt"/>
                          <a:ea typeface="+mn-ea"/>
                          <a:cs typeface="+mn-cs"/>
                        </a:rPr>
                        <a:t>principles</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rights</a:t>
                      </a:r>
                      <a:r>
                        <a:rPr lang="fr-FR" sz="1000" kern="1200" dirty="0">
                          <a:solidFill>
                            <a:schemeClr val="dk1"/>
                          </a:solidFill>
                          <a:effectLst/>
                          <a:latin typeface="+mn-lt"/>
                          <a:ea typeface="+mn-ea"/>
                          <a:cs typeface="+mn-cs"/>
                        </a:rPr>
                        <a:t> set out </a:t>
                      </a:r>
                      <a:r>
                        <a:rPr lang="fr-FR" sz="1000" kern="1200" dirty="0" err="1">
                          <a:solidFill>
                            <a:schemeClr val="dk1"/>
                          </a:solidFill>
                          <a:effectLst/>
                          <a:latin typeface="+mn-lt"/>
                          <a:ea typeface="+mn-ea"/>
                          <a:cs typeface="+mn-cs"/>
                        </a:rPr>
                        <a:t>herein</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is</a:t>
                      </a:r>
                      <a:r>
                        <a:rPr lang="fr-FR" sz="1000" kern="1200" dirty="0">
                          <a:solidFill>
                            <a:schemeClr val="dk1"/>
                          </a:solidFill>
                          <a:effectLst/>
                          <a:latin typeface="+mn-lt"/>
                          <a:ea typeface="+mn-ea"/>
                          <a:cs typeface="+mn-cs"/>
                        </a:rPr>
                        <a:t> to </a:t>
                      </a:r>
                      <a:r>
                        <a:rPr lang="fr-FR" sz="1000" kern="1200" dirty="0" err="1">
                          <a:solidFill>
                            <a:schemeClr val="dk1"/>
                          </a:solidFill>
                          <a:effectLst/>
                          <a:latin typeface="+mn-lt"/>
                          <a:ea typeface="+mn-ea"/>
                          <a:cs typeface="+mn-cs"/>
                        </a:rPr>
                        <a:t>prevent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pandemics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save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lives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reduce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disease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burden</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protect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livelihoods</a:t>
                      </a:r>
                      <a:r>
                        <a:rPr lang="fr-FR" sz="1000" kern="1200" dirty="0">
                          <a:solidFill>
                            <a:schemeClr val="dk1"/>
                          </a:solidFill>
                          <a:effectLst/>
                          <a:latin typeface="+mn-lt"/>
                          <a:ea typeface="+mn-ea"/>
                          <a:cs typeface="+mn-cs"/>
                        </a:rPr>
                        <a:t>, </a:t>
                      </a:r>
                      <a:r>
                        <a:rPr lang="fr-FR" sz="1000" kern="1200" dirty="0" err="1">
                          <a:solidFill>
                            <a:srgbClr val="FF0000"/>
                          </a:solidFill>
                          <a:effectLst/>
                          <a:latin typeface="+mn-lt"/>
                          <a:ea typeface="+mn-ea"/>
                          <a:cs typeface="+mn-cs"/>
                        </a:rPr>
                        <a:t>through</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strengthening</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proactively</a:t>
                      </a:r>
                      <a:r>
                        <a:rPr lang="fr-FR" sz="1000" kern="1200" dirty="0">
                          <a:solidFill>
                            <a:srgbClr val="FF0000"/>
                          </a:solidFill>
                          <a:effectLst/>
                          <a:latin typeface="+mn-lt"/>
                          <a:ea typeface="+mn-ea"/>
                          <a:cs typeface="+mn-cs"/>
                        </a:rPr>
                        <a:t>, the </a:t>
                      </a:r>
                      <a:r>
                        <a:rPr lang="fr-FR" sz="1000" kern="1200" dirty="0" err="1">
                          <a:solidFill>
                            <a:srgbClr val="FF0000"/>
                          </a:solidFill>
                          <a:effectLst/>
                          <a:latin typeface="+mn-lt"/>
                          <a:ea typeface="+mn-ea"/>
                          <a:cs typeface="+mn-cs"/>
                        </a:rPr>
                        <a:t>world’s</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capacities</a:t>
                      </a:r>
                      <a:r>
                        <a:rPr lang="fr-FR" sz="1000" kern="1200" dirty="0">
                          <a:solidFill>
                            <a:srgbClr val="FF0000"/>
                          </a:solidFill>
                          <a:effectLst/>
                          <a:latin typeface="+mn-lt"/>
                          <a:ea typeface="+mn-ea"/>
                          <a:cs typeface="+mn-cs"/>
                        </a:rPr>
                        <a:t> for </a:t>
                      </a:r>
                      <a:r>
                        <a:rPr lang="fr-FR" sz="1000" kern="1200" dirty="0" err="1">
                          <a:solidFill>
                            <a:srgbClr val="FF0000"/>
                          </a:solidFill>
                          <a:effectLst/>
                          <a:latin typeface="+mn-lt"/>
                          <a:ea typeface="+mn-ea"/>
                          <a:cs typeface="+mn-cs"/>
                        </a:rPr>
                        <a:t>preventing</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preparing</a:t>
                      </a:r>
                      <a:r>
                        <a:rPr lang="fr-FR" sz="1000" kern="1200" dirty="0">
                          <a:solidFill>
                            <a:srgbClr val="FF0000"/>
                          </a:solidFill>
                          <a:effectLst/>
                          <a:latin typeface="+mn-lt"/>
                          <a:ea typeface="+mn-ea"/>
                          <a:cs typeface="+mn-cs"/>
                        </a:rPr>
                        <a:t> for and </a:t>
                      </a:r>
                      <a:r>
                        <a:rPr lang="fr-FR" sz="1000" kern="1200" dirty="0" err="1">
                          <a:solidFill>
                            <a:srgbClr val="FF0000"/>
                          </a:solidFill>
                          <a:effectLst/>
                          <a:latin typeface="+mn-lt"/>
                          <a:ea typeface="+mn-ea"/>
                          <a:cs typeface="+mn-cs"/>
                        </a:rPr>
                        <a:t>responding</a:t>
                      </a:r>
                      <a:r>
                        <a:rPr lang="fr-FR" sz="1000" kern="1200" dirty="0">
                          <a:solidFill>
                            <a:srgbClr val="FF0000"/>
                          </a:solidFill>
                          <a:effectLst/>
                          <a:latin typeface="+mn-lt"/>
                          <a:ea typeface="+mn-ea"/>
                          <a:cs typeface="+mn-cs"/>
                        </a:rPr>
                        <a:t> to, and </a:t>
                      </a:r>
                      <a:r>
                        <a:rPr lang="fr-FR" sz="1000" kern="1200" dirty="0" err="1">
                          <a:solidFill>
                            <a:srgbClr val="FF0000"/>
                          </a:solidFill>
                          <a:effectLst/>
                          <a:latin typeface="+mn-lt"/>
                          <a:ea typeface="+mn-ea"/>
                          <a:cs typeface="+mn-cs"/>
                        </a:rPr>
                        <a:t>recovery</a:t>
                      </a:r>
                      <a:r>
                        <a:rPr lang="fr-FR" sz="1000" kern="1200" dirty="0">
                          <a:solidFill>
                            <a:srgbClr val="FF0000"/>
                          </a:solidFill>
                          <a:effectLst/>
                          <a:latin typeface="+mn-lt"/>
                          <a:ea typeface="+mn-ea"/>
                          <a:cs typeface="+mn-cs"/>
                        </a:rPr>
                        <a:t> of </a:t>
                      </a:r>
                      <a:r>
                        <a:rPr lang="fr-FR" sz="1000" kern="1200" dirty="0" err="1">
                          <a:solidFill>
                            <a:srgbClr val="FF0000"/>
                          </a:solidFill>
                          <a:effectLst/>
                          <a:latin typeface="+mn-lt"/>
                          <a:ea typeface="+mn-ea"/>
                          <a:cs typeface="+mn-cs"/>
                        </a:rPr>
                        <a:t>health</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systems</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from</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pandemics</a:t>
                      </a:r>
                      <a:r>
                        <a:rPr lang="fr-FR" sz="1000" kern="1200" dirty="0">
                          <a:solidFill>
                            <a:schemeClr val="dk1"/>
                          </a:solidFill>
                          <a:effectLst/>
                          <a:latin typeface="+mn-lt"/>
                          <a:ea typeface="+mn-ea"/>
                          <a:cs typeface="+mn-cs"/>
                        </a:rPr>
                        <a:t>. The WHO CA+ </a:t>
                      </a:r>
                      <a:r>
                        <a:rPr lang="fr-FR" sz="1000" kern="1200" dirty="0" err="1">
                          <a:solidFill>
                            <a:schemeClr val="dk1"/>
                          </a:solidFill>
                          <a:effectLst/>
                          <a:latin typeface="+mn-lt"/>
                          <a:ea typeface="+mn-ea"/>
                          <a:cs typeface="+mn-cs"/>
                        </a:rPr>
                        <a:t>aims</a:t>
                      </a:r>
                      <a:r>
                        <a:rPr lang="fr-FR" sz="1000" kern="1200" dirty="0">
                          <a:solidFill>
                            <a:schemeClr val="dk1"/>
                          </a:solidFill>
                          <a:effectLst/>
                          <a:latin typeface="+mn-lt"/>
                          <a:ea typeface="+mn-ea"/>
                          <a:cs typeface="+mn-cs"/>
                        </a:rPr>
                        <a:t> to </a:t>
                      </a:r>
                      <a:r>
                        <a:rPr lang="fr-FR" sz="1000" kern="1200" dirty="0" err="1">
                          <a:solidFill>
                            <a:schemeClr val="dk1"/>
                          </a:solidFill>
                          <a:effectLst/>
                          <a:latin typeface="+mn-lt"/>
                          <a:ea typeface="+mn-ea"/>
                          <a:cs typeface="+mn-cs"/>
                        </a:rPr>
                        <a:t>comprehensively</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effectively</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address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systemic</a:t>
                      </a:r>
                      <a:r>
                        <a:rPr lang="fr-FR" sz="1000" kern="1200" dirty="0">
                          <a:solidFill>
                            <a:schemeClr val="dk1"/>
                          </a:solidFill>
                          <a:effectLst/>
                          <a:latin typeface="+mn-lt"/>
                          <a:ea typeface="+mn-ea"/>
                          <a:cs typeface="+mn-cs"/>
                        </a:rPr>
                        <a:t> gaps and challenges </a:t>
                      </a:r>
                      <a:r>
                        <a:rPr lang="fr-FR" sz="1000" kern="1200" dirty="0" err="1">
                          <a:solidFill>
                            <a:schemeClr val="dk1"/>
                          </a:solidFill>
                          <a:effectLst/>
                          <a:latin typeface="+mn-lt"/>
                          <a:ea typeface="+mn-ea"/>
                          <a:cs typeface="+mn-cs"/>
                        </a:rPr>
                        <a:t>that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exist</a:t>
                      </a:r>
                      <a:r>
                        <a:rPr lang="fr-FR" sz="1000" kern="1200" dirty="0">
                          <a:solidFill>
                            <a:schemeClr val="dk1"/>
                          </a:solidFill>
                          <a:effectLst/>
                          <a:latin typeface="+mn-lt"/>
                          <a:ea typeface="+mn-ea"/>
                          <a:cs typeface="+mn-cs"/>
                        </a:rPr>
                        <a:t> in </a:t>
                      </a:r>
                      <a:r>
                        <a:rPr lang="fr-FR" sz="1000" kern="1200" dirty="0" err="1">
                          <a:solidFill>
                            <a:schemeClr val="dk1"/>
                          </a:solidFill>
                          <a:effectLst/>
                          <a:latin typeface="+mn-lt"/>
                          <a:ea typeface="+mn-ea"/>
                          <a:cs typeface="+mn-cs"/>
                        </a:rPr>
                        <a:t>these</a:t>
                      </a:r>
                      <a:r>
                        <a:rPr lang="fr-FR" sz="1000" kern="1200" dirty="0">
                          <a:solidFill>
                            <a:schemeClr val="dk1"/>
                          </a:solidFill>
                          <a:effectLst/>
                          <a:latin typeface="+mn-lt"/>
                          <a:ea typeface="+mn-ea"/>
                          <a:cs typeface="+mn-cs"/>
                        </a:rPr>
                        <a:t> areas, at national, </a:t>
                      </a:r>
                      <a:r>
                        <a:rPr lang="fr-FR" sz="1000" kern="1200" dirty="0" err="1">
                          <a:solidFill>
                            <a:schemeClr val="dk1"/>
                          </a:solidFill>
                          <a:effectLst/>
                          <a:latin typeface="+mn-lt"/>
                          <a:ea typeface="+mn-ea"/>
                          <a:cs typeface="+mn-cs"/>
                        </a:rPr>
                        <a:t>regional</a:t>
                      </a:r>
                      <a:r>
                        <a:rPr lang="fr-FR" sz="1000" kern="1200" dirty="0">
                          <a:solidFill>
                            <a:schemeClr val="dk1"/>
                          </a:solidFill>
                          <a:effectLst/>
                          <a:latin typeface="+mn-lt"/>
                          <a:ea typeface="+mn-ea"/>
                          <a:cs typeface="+mn-cs"/>
                        </a:rPr>
                        <a:t> and international </a:t>
                      </a:r>
                      <a:r>
                        <a:rPr lang="fr-FR" sz="1000" kern="1200" dirty="0" err="1">
                          <a:solidFill>
                            <a:schemeClr val="dk1"/>
                          </a:solidFill>
                          <a:effectLst/>
                          <a:latin typeface="+mn-lt"/>
                          <a:ea typeface="+mn-ea"/>
                          <a:cs typeface="+mn-cs"/>
                        </a:rPr>
                        <a:t>levels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through</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substantially</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reducing</a:t>
                      </a:r>
                      <a:r>
                        <a:rPr lang="fr-FR" sz="1000" kern="1200" dirty="0">
                          <a:solidFill>
                            <a:schemeClr val="dk1"/>
                          </a:solidFill>
                          <a:effectLst/>
                          <a:latin typeface="+mn-lt"/>
                          <a:ea typeface="+mn-ea"/>
                          <a:cs typeface="+mn-cs"/>
                        </a:rPr>
                        <a:t> the </a:t>
                      </a:r>
                      <a:r>
                        <a:rPr lang="fr-FR" sz="1000" kern="1200" dirty="0" err="1">
                          <a:solidFill>
                            <a:schemeClr val="dk1"/>
                          </a:solidFill>
                          <a:effectLst/>
                          <a:latin typeface="+mn-lt"/>
                          <a:ea typeface="+mn-ea"/>
                          <a:cs typeface="+mn-cs"/>
                        </a:rPr>
                        <a:t>risk</a:t>
                      </a:r>
                      <a:r>
                        <a:rPr lang="fr-FR" sz="1000" kern="1200" dirty="0">
                          <a:solidFill>
                            <a:schemeClr val="dk1"/>
                          </a:solidFill>
                          <a:effectLst/>
                          <a:latin typeface="+mn-lt"/>
                          <a:ea typeface="+mn-ea"/>
                          <a:cs typeface="+mn-cs"/>
                        </a:rPr>
                        <a:t> of </a:t>
                      </a:r>
                      <a:r>
                        <a:rPr lang="fr-FR" sz="1000" kern="1200" dirty="0" err="1">
                          <a:solidFill>
                            <a:schemeClr val="dk1"/>
                          </a:solidFill>
                          <a:effectLst/>
                          <a:latin typeface="+mn-lt"/>
                          <a:ea typeface="+mn-ea"/>
                          <a:cs typeface="+mn-cs"/>
                        </a:rPr>
                        <a:t>pandemics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increasing</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pandemic</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preparedness</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response</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capacities</a:t>
                      </a:r>
                      <a:r>
                        <a:rPr lang="fr-FR" sz="1000" kern="1200" dirty="0">
                          <a:solidFill>
                            <a:schemeClr val="dk1"/>
                          </a:solidFill>
                          <a:effectLst/>
                          <a:latin typeface="+mn-lt"/>
                          <a:ea typeface="+mn-ea"/>
                          <a:cs typeface="+mn-cs"/>
                        </a:rPr>
                        <a:t>, progressive </a:t>
                      </a:r>
                      <a:r>
                        <a:rPr lang="fr-FR" sz="1000" kern="1200" dirty="0" err="1">
                          <a:solidFill>
                            <a:schemeClr val="dk1"/>
                          </a:solidFill>
                          <a:effectLst/>
                          <a:latin typeface="+mn-lt"/>
                          <a:ea typeface="+mn-ea"/>
                          <a:cs typeface="+mn-cs"/>
                        </a:rPr>
                        <a:t>realization</a:t>
                      </a:r>
                      <a:r>
                        <a:rPr lang="fr-FR" sz="1000" kern="1200" dirty="0">
                          <a:solidFill>
                            <a:schemeClr val="dk1"/>
                          </a:solidFill>
                          <a:effectLst/>
                          <a:latin typeface="+mn-lt"/>
                          <a:ea typeface="+mn-ea"/>
                          <a:cs typeface="+mn-cs"/>
                        </a:rPr>
                        <a:t> of </a:t>
                      </a:r>
                      <a:r>
                        <a:rPr lang="fr-FR" sz="1000" kern="1200" dirty="0" err="1">
                          <a:solidFill>
                            <a:schemeClr val="dk1"/>
                          </a:solidFill>
                          <a:effectLst/>
                          <a:latin typeface="+mn-lt"/>
                          <a:ea typeface="+mn-ea"/>
                          <a:cs typeface="+mn-cs"/>
                        </a:rPr>
                        <a:t>universal</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health</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coverage</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ensuring</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coordinated</a:t>
                      </a:r>
                      <a:r>
                        <a:rPr lang="fr-FR" sz="1000" kern="1200" dirty="0">
                          <a:solidFill>
                            <a:schemeClr val="dk1"/>
                          </a:solidFill>
                          <a:effectLst/>
                          <a:latin typeface="+mn-lt"/>
                          <a:ea typeface="+mn-ea"/>
                          <a:cs typeface="+mn-cs"/>
                        </a:rPr>
                        <a:t>, collaborative and </a:t>
                      </a:r>
                      <a:r>
                        <a:rPr lang="fr-FR" sz="1000" kern="1200" dirty="0" err="1">
                          <a:solidFill>
                            <a:schemeClr val="dk1"/>
                          </a:solidFill>
                          <a:effectLst/>
                          <a:latin typeface="+mn-lt"/>
                          <a:ea typeface="+mn-ea"/>
                          <a:cs typeface="+mn-cs"/>
                        </a:rPr>
                        <a:t>evidence-based</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pandemic</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response</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resilient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recovery</a:t>
                      </a:r>
                      <a:r>
                        <a:rPr lang="fr-FR" sz="1000" kern="1200" dirty="0">
                          <a:solidFill>
                            <a:schemeClr val="dk1"/>
                          </a:solidFill>
                          <a:effectLst/>
                          <a:latin typeface="+mn-lt"/>
                          <a:ea typeface="+mn-ea"/>
                          <a:cs typeface="+mn-cs"/>
                        </a:rPr>
                        <a:t> of </a:t>
                      </a:r>
                      <a:r>
                        <a:rPr lang="fr-FR" sz="1000" kern="1200" dirty="0" err="1">
                          <a:solidFill>
                            <a:schemeClr val="dk1"/>
                          </a:solidFill>
                          <a:effectLst/>
                          <a:latin typeface="+mn-lt"/>
                          <a:ea typeface="+mn-ea"/>
                          <a:cs typeface="+mn-cs"/>
                        </a:rPr>
                        <a:t>health</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systems</a:t>
                      </a:r>
                      <a:r>
                        <a:rPr lang="fr-FR" sz="1000" kern="1200" dirty="0">
                          <a:solidFill>
                            <a:schemeClr val="dk1"/>
                          </a:solidFill>
                          <a:effectLst/>
                          <a:latin typeface="+mn-lt"/>
                          <a:ea typeface="+mn-ea"/>
                          <a:cs typeface="+mn-cs"/>
                        </a:rPr>
                        <a:t> at </a:t>
                      </a:r>
                      <a:r>
                        <a:rPr lang="fr-FR" sz="1000" kern="1200" dirty="0" err="1">
                          <a:solidFill>
                            <a:schemeClr val="dk1"/>
                          </a:solidFill>
                          <a:effectLst/>
                          <a:latin typeface="+mn-lt"/>
                          <a:ea typeface="+mn-ea"/>
                          <a:cs typeface="+mn-cs"/>
                        </a:rPr>
                        <a:t>community</a:t>
                      </a:r>
                      <a:r>
                        <a:rPr lang="fr-FR" sz="1000" kern="1200" dirty="0">
                          <a:solidFill>
                            <a:schemeClr val="dk1"/>
                          </a:solidFill>
                          <a:effectLst/>
                          <a:latin typeface="+mn-lt"/>
                          <a:ea typeface="+mn-ea"/>
                          <a:cs typeface="+mn-cs"/>
                        </a:rPr>
                        <a:t>, national, </a:t>
                      </a:r>
                      <a:r>
                        <a:rPr lang="fr-FR" sz="1000" kern="1200" dirty="0" err="1">
                          <a:solidFill>
                            <a:schemeClr val="dk1"/>
                          </a:solidFill>
                          <a:effectLst/>
                          <a:latin typeface="+mn-lt"/>
                          <a:ea typeface="+mn-ea"/>
                          <a:cs typeface="+mn-cs"/>
                        </a:rPr>
                        <a:t>regional</a:t>
                      </a:r>
                      <a:r>
                        <a:rPr lang="fr-FR" sz="1000" kern="1200" dirty="0">
                          <a:solidFill>
                            <a:schemeClr val="dk1"/>
                          </a:solidFill>
                          <a:effectLst/>
                          <a:latin typeface="+mn-lt"/>
                          <a:ea typeface="+mn-ea"/>
                          <a:cs typeface="+mn-cs"/>
                        </a:rPr>
                        <a:t> and global </a:t>
                      </a:r>
                      <a:r>
                        <a:rPr lang="fr-FR" sz="1000" kern="1200" dirty="0" err="1">
                          <a:solidFill>
                            <a:schemeClr val="dk1"/>
                          </a:solidFill>
                          <a:effectLst/>
                          <a:latin typeface="+mn-lt"/>
                          <a:ea typeface="+mn-ea"/>
                          <a:cs typeface="+mn-cs"/>
                        </a:rPr>
                        <a:t>levels</a:t>
                      </a:r>
                      <a:r>
                        <a:rPr lang="fr-FR" sz="1000" kern="1200" dirty="0">
                          <a:solidFill>
                            <a:schemeClr val="dk1"/>
                          </a:solidFill>
                          <a:effectLst/>
                          <a:latin typeface="+mn-lt"/>
                          <a:ea typeface="+mn-ea"/>
                          <a:cs typeface="+mn-cs"/>
                        </a:rPr>
                        <a:t>. </a:t>
                      </a:r>
                      <a:endParaRPr lang="fr-FR" sz="1000" dirty="0"/>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fr-FR" sz="1000" kern="1200" dirty="0">
                          <a:solidFill>
                            <a:schemeClr val="dk1"/>
                          </a:solidFill>
                          <a:effectLst/>
                          <a:latin typeface="+mn-lt"/>
                          <a:ea typeface="+mn-ea"/>
                          <a:cs typeface="+mn-cs"/>
                        </a:rPr>
                        <a:t>The objective of the WHO </a:t>
                      </a:r>
                      <a:r>
                        <a:rPr lang="fr-FR" sz="1000" kern="1200" dirty="0" err="1">
                          <a:solidFill>
                            <a:schemeClr val="dk1"/>
                          </a:solidFill>
                          <a:effectLst/>
                          <a:latin typeface="+mn-lt"/>
                          <a:ea typeface="+mn-ea"/>
                          <a:cs typeface="+mn-cs"/>
                        </a:rPr>
                        <a:t>Pandemic</a:t>
                      </a:r>
                      <a:r>
                        <a:rPr lang="fr-FR" sz="1000" kern="1200" dirty="0">
                          <a:solidFill>
                            <a:schemeClr val="dk1"/>
                          </a:solidFill>
                          <a:effectLst/>
                          <a:latin typeface="+mn-lt"/>
                          <a:ea typeface="+mn-ea"/>
                          <a:cs typeface="+mn-cs"/>
                        </a:rPr>
                        <a:t> Agreement, </a:t>
                      </a:r>
                      <a:r>
                        <a:rPr lang="fr-FR" sz="1000" kern="1200" dirty="0" err="1">
                          <a:solidFill>
                            <a:schemeClr val="dk1"/>
                          </a:solidFill>
                          <a:effectLst/>
                          <a:latin typeface="+mn-lt"/>
                          <a:ea typeface="+mn-ea"/>
                          <a:cs typeface="+mn-cs"/>
                        </a:rPr>
                        <a:t>guided</a:t>
                      </a:r>
                      <a:r>
                        <a:rPr lang="fr-FR" sz="1000" kern="1200" dirty="0">
                          <a:solidFill>
                            <a:schemeClr val="dk1"/>
                          </a:solidFill>
                          <a:effectLst/>
                          <a:latin typeface="+mn-lt"/>
                          <a:ea typeface="+mn-ea"/>
                          <a:cs typeface="+mn-cs"/>
                        </a:rPr>
                        <a:t> by </a:t>
                      </a:r>
                      <a:r>
                        <a:rPr lang="fr-FR" sz="1000" kern="1200" dirty="0" err="1">
                          <a:solidFill>
                            <a:schemeClr val="dk1"/>
                          </a:solidFill>
                          <a:effectLst/>
                          <a:latin typeface="+mn-lt"/>
                          <a:ea typeface="+mn-ea"/>
                          <a:cs typeface="+mn-cs"/>
                        </a:rPr>
                        <a:t>equity</a:t>
                      </a:r>
                      <a:r>
                        <a:rPr lang="fr-FR" sz="1000" kern="1200" dirty="0">
                          <a:solidFill>
                            <a:schemeClr val="dk1"/>
                          </a:solidFill>
                          <a:effectLst/>
                          <a:latin typeface="+mn-lt"/>
                          <a:ea typeface="+mn-ea"/>
                          <a:cs typeface="+mn-cs"/>
                        </a:rPr>
                        <a:t>, and the </a:t>
                      </a:r>
                      <a:r>
                        <a:rPr lang="fr-FR" sz="1000" kern="1200" dirty="0" err="1">
                          <a:solidFill>
                            <a:schemeClr val="dk1"/>
                          </a:solidFill>
                          <a:effectLst/>
                          <a:latin typeface="+mn-lt"/>
                          <a:ea typeface="+mn-ea"/>
                          <a:cs typeface="+mn-cs"/>
                        </a:rPr>
                        <a:t>principles</a:t>
                      </a:r>
                      <a:r>
                        <a:rPr lang="fr-FR" sz="1000" kern="1200" dirty="0">
                          <a:solidFill>
                            <a:schemeClr val="dk1"/>
                          </a:solidFill>
                          <a:effectLst/>
                          <a:latin typeface="+mn-lt"/>
                          <a:ea typeface="+mn-ea"/>
                          <a:cs typeface="+mn-cs"/>
                        </a:rPr>
                        <a:t> and </a:t>
                      </a:r>
                      <a:r>
                        <a:rPr lang="fr-FR" sz="1000" kern="1200" dirty="0" err="1">
                          <a:solidFill>
                            <a:schemeClr val="dk1"/>
                          </a:solidFill>
                          <a:effectLst/>
                          <a:latin typeface="+mn-lt"/>
                          <a:ea typeface="+mn-ea"/>
                          <a:cs typeface="+mn-cs"/>
                        </a:rPr>
                        <a:t>approaches</a:t>
                      </a:r>
                      <a:r>
                        <a:rPr lang="fr-FR" sz="1000" kern="1200" dirty="0">
                          <a:solidFill>
                            <a:schemeClr val="dk1"/>
                          </a:solidFill>
                          <a:effectLst/>
                          <a:latin typeface="+mn-lt"/>
                          <a:ea typeface="+mn-ea"/>
                          <a:cs typeface="+mn-cs"/>
                        </a:rPr>
                        <a:t> set </a:t>
                      </a:r>
                      <a:r>
                        <a:rPr lang="fr-FR" sz="1000" kern="1200" dirty="0" err="1">
                          <a:solidFill>
                            <a:schemeClr val="dk1"/>
                          </a:solidFill>
                          <a:effectLst/>
                          <a:latin typeface="+mn-lt"/>
                          <a:ea typeface="+mn-ea"/>
                          <a:cs typeface="+mn-cs"/>
                        </a:rPr>
                        <a:t>forth</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herein</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is</a:t>
                      </a:r>
                      <a:r>
                        <a:rPr lang="fr-FR" sz="1000" kern="1200" dirty="0">
                          <a:solidFill>
                            <a:schemeClr val="dk1"/>
                          </a:solidFill>
                          <a:effectLst/>
                          <a:latin typeface="+mn-lt"/>
                          <a:ea typeface="+mn-ea"/>
                          <a:cs typeface="+mn-cs"/>
                        </a:rPr>
                        <a:t> to </a:t>
                      </a:r>
                      <a:r>
                        <a:rPr lang="fr-FR" sz="1000" kern="1200" dirty="0" err="1">
                          <a:solidFill>
                            <a:schemeClr val="dk1"/>
                          </a:solidFill>
                          <a:effectLst/>
                          <a:latin typeface="+mn-lt"/>
                          <a:ea typeface="+mn-ea"/>
                          <a:cs typeface="+mn-cs"/>
                        </a:rPr>
                        <a:t>prevent</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prepare</a:t>
                      </a:r>
                      <a:r>
                        <a:rPr lang="fr-FR" sz="1000" kern="1200" dirty="0">
                          <a:solidFill>
                            <a:schemeClr val="dk1"/>
                          </a:solidFill>
                          <a:effectLst/>
                          <a:latin typeface="+mn-lt"/>
                          <a:ea typeface="+mn-ea"/>
                          <a:cs typeface="+mn-cs"/>
                        </a:rPr>
                        <a:t> for and </a:t>
                      </a:r>
                      <a:r>
                        <a:rPr lang="fr-FR" sz="1000" kern="1200" dirty="0" err="1">
                          <a:solidFill>
                            <a:schemeClr val="dk1"/>
                          </a:solidFill>
                          <a:effectLst/>
                          <a:latin typeface="+mn-lt"/>
                          <a:ea typeface="+mn-ea"/>
                          <a:cs typeface="+mn-cs"/>
                        </a:rPr>
                        <a:t>respond</a:t>
                      </a:r>
                      <a:r>
                        <a:rPr lang="fr-FR" sz="1000" kern="1200" dirty="0">
                          <a:solidFill>
                            <a:schemeClr val="dk1"/>
                          </a:solidFill>
                          <a:effectLst/>
                          <a:latin typeface="+mn-lt"/>
                          <a:ea typeface="+mn-ea"/>
                          <a:cs typeface="+mn-cs"/>
                        </a:rPr>
                        <a:t> to </a:t>
                      </a:r>
                      <a:r>
                        <a:rPr lang="fr-FR" sz="1000" kern="1200" dirty="0" err="1">
                          <a:solidFill>
                            <a:schemeClr val="dk1"/>
                          </a:solidFill>
                          <a:effectLst/>
                          <a:latin typeface="+mn-lt"/>
                          <a:ea typeface="+mn-ea"/>
                          <a:cs typeface="+mn-cs"/>
                        </a:rPr>
                        <a:t>pandemics</a:t>
                      </a:r>
                      <a:r>
                        <a:rPr lang="fr-FR" sz="1000" kern="1200" dirty="0">
                          <a:solidFill>
                            <a:schemeClr val="dk1"/>
                          </a:solidFill>
                          <a:effectLst/>
                          <a:latin typeface="+mn-lt"/>
                          <a:ea typeface="+mn-ea"/>
                          <a:cs typeface="+mn-cs"/>
                        </a:rPr>
                        <a:t>. </a:t>
                      </a:r>
                      <a:endParaRPr lang="fr-FR" sz="1000" dirty="0"/>
                    </a:p>
                  </a:txBody>
                  <a:tcPr/>
                </a:tc>
                <a:tc>
                  <a:txBody>
                    <a:bodyPr/>
                    <a:lstStyle/>
                    <a:p>
                      <a:r>
                        <a:rPr lang="fr-FR" sz="1400" dirty="0"/>
                        <a:t>Une réduction du détail, qui fait disparaître les leviers d’action du traité</a:t>
                      </a:r>
                    </a:p>
                  </a:txBody>
                  <a:tcPr/>
                </a:tc>
                <a:extLst>
                  <a:ext uri="{0D108BD9-81ED-4DB2-BD59-A6C34878D82A}">
                    <a16:rowId xmlns:a16="http://schemas.microsoft.com/office/drawing/2014/main" val="1515929343"/>
                  </a:ext>
                </a:extLst>
              </a:tr>
              <a:tr h="370840">
                <a:tc>
                  <a:txBody>
                    <a:bodyPr/>
                    <a:lstStyle/>
                    <a:p>
                      <a:r>
                        <a:rPr lang="fr-FR" sz="1200" dirty="0"/>
                        <a:t>Principes de souveraineté</a:t>
                      </a:r>
                    </a:p>
                  </a:txBody>
                  <a:tcPr/>
                </a:tc>
                <a:tc>
                  <a:txBody>
                    <a:bodyPr/>
                    <a:lstStyle/>
                    <a:p>
                      <a:pPr algn="just"/>
                      <a:r>
                        <a:rPr lang="fr-FR" sz="1000" kern="1200" dirty="0" err="1">
                          <a:solidFill>
                            <a:schemeClr val="dk1"/>
                          </a:solidFill>
                          <a:effectLst/>
                          <a:latin typeface="+mn-lt"/>
                          <a:ea typeface="+mn-ea"/>
                          <a:cs typeface="+mn-cs"/>
                        </a:rPr>
                        <a:t>Conformément</a:t>
                      </a:r>
                      <a:r>
                        <a:rPr lang="fr-FR" sz="1000" kern="1200" dirty="0">
                          <a:solidFill>
                            <a:schemeClr val="dk1"/>
                          </a:solidFill>
                          <a:effectLst/>
                          <a:latin typeface="+mn-lt"/>
                          <a:ea typeface="+mn-ea"/>
                          <a:cs typeface="+mn-cs"/>
                        </a:rPr>
                        <a:t> à la Charte des Nations Unies et aux principes du droit international, les </a:t>
                      </a:r>
                      <a:r>
                        <a:rPr lang="fr-FR" sz="1000" kern="1200" dirty="0" err="1">
                          <a:solidFill>
                            <a:schemeClr val="dk1"/>
                          </a:solidFill>
                          <a:effectLst/>
                          <a:latin typeface="+mn-lt"/>
                          <a:ea typeface="+mn-ea"/>
                          <a:cs typeface="+mn-cs"/>
                        </a:rPr>
                        <a:t>États</a:t>
                      </a:r>
                      <a:r>
                        <a:rPr lang="fr-FR" sz="1000" kern="1200" dirty="0">
                          <a:solidFill>
                            <a:schemeClr val="dk1"/>
                          </a:solidFill>
                          <a:effectLst/>
                          <a:latin typeface="+mn-lt"/>
                          <a:ea typeface="+mn-ea"/>
                          <a:cs typeface="+mn-cs"/>
                        </a:rPr>
                        <a:t> ont le droit souverain de </a:t>
                      </a:r>
                      <a:r>
                        <a:rPr lang="fr-FR" sz="1000" kern="1200" dirty="0" err="1">
                          <a:solidFill>
                            <a:schemeClr val="dk1"/>
                          </a:solidFill>
                          <a:effectLst/>
                          <a:latin typeface="+mn-lt"/>
                          <a:ea typeface="+mn-ea"/>
                          <a:cs typeface="+mn-cs"/>
                        </a:rPr>
                        <a:t>définir</a:t>
                      </a:r>
                      <a:r>
                        <a:rPr lang="fr-FR" sz="1000" kern="1200" dirty="0">
                          <a:solidFill>
                            <a:schemeClr val="dk1"/>
                          </a:solidFill>
                          <a:effectLst/>
                          <a:latin typeface="+mn-lt"/>
                          <a:ea typeface="+mn-ea"/>
                          <a:cs typeface="+mn-cs"/>
                        </a:rPr>
                        <a:t> et de </a:t>
                      </a:r>
                      <a:r>
                        <a:rPr lang="fr-FR" sz="1000" kern="1200" dirty="0" err="1">
                          <a:solidFill>
                            <a:schemeClr val="dk1"/>
                          </a:solidFill>
                          <a:effectLst/>
                          <a:latin typeface="+mn-lt"/>
                          <a:ea typeface="+mn-ea"/>
                          <a:cs typeface="+mn-cs"/>
                        </a:rPr>
                        <a:t>gérer</a:t>
                      </a:r>
                      <a:r>
                        <a:rPr lang="fr-FR" sz="1000" kern="1200" dirty="0">
                          <a:solidFill>
                            <a:schemeClr val="dk1"/>
                          </a:solidFill>
                          <a:effectLst/>
                          <a:latin typeface="+mn-lt"/>
                          <a:ea typeface="+mn-ea"/>
                          <a:cs typeface="+mn-cs"/>
                        </a:rPr>
                        <a:t> la </a:t>
                      </a:r>
                      <a:r>
                        <a:rPr lang="fr-FR" sz="1000" kern="1200" dirty="0" err="1">
                          <a:solidFill>
                            <a:schemeClr val="dk1"/>
                          </a:solidFill>
                          <a:effectLst/>
                          <a:latin typeface="+mn-lt"/>
                          <a:ea typeface="+mn-ea"/>
                          <a:cs typeface="+mn-cs"/>
                        </a:rPr>
                        <a:t>façon</a:t>
                      </a:r>
                      <a:r>
                        <a:rPr lang="fr-FR" sz="1000" kern="1200" dirty="0">
                          <a:solidFill>
                            <a:schemeClr val="dk1"/>
                          </a:solidFill>
                          <a:effectLst/>
                          <a:latin typeface="+mn-lt"/>
                          <a:ea typeface="+mn-ea"/>
                          <a:cs typeface="+mn-cs"/>
                        </a:rPr>
                        <a:t> dont ils abordent la santé publique, notamment la </a:t>
                      </a:r>
                      <a:r>
                        <a:rPr lang="fr-FR" sz="1000" kern="1200" dirty="0" err="1">
                          <a:solidFill>
                            <a:schemeClr val="dk1"/>
                          </a:solidFill>
                          <a:effectLst/>
                          <a:latin typeface="+mn-lt"/>
                          <a:ea typeface="+mn-ea"/>
                          <a:cs typeface="+mn-cs"/>
                        </a:rPr>
                        <a:t>prévention</a:t>
                      </a:r>
                      <a:r>
                        <a:rPr lang="fr-FR" sz="1000" kern="1200" dirty="0">
                          <a:solidFill>
                            <a:schemeClr val="dk1"/>
                          </a:solidFill>
                          <a:effectLst/>
                          <a:latin typeface="+mn-lt"/>
                          <a:ea typeface="+mn-ea"/>
                          <a:cs typeface="+mn-cs"/>
                        </a:rPr>
                        <a:t>, la </a:t>
                      </a:r>
                      <a:r>
                        <a:rPr lang="fr-FR" sz="1000" kern="1200" dirty="0" err="1">
                          <a:solidFill>
                            <a:schemeClr val="dk1"/>
                          </a:solidFill>
                          <a:effectLst/>
                          <a:latin typeface="+mn-lt"/>
                          <a:ea typeface="+mn-ea"/>
                          <a:cs typeface="+mn-cs"/>
                        </a:rPr>
                        <a:t>préparation</a:t>
                      </a:r>
                      <a:r>
                        <a:rPr lang="fr-FR" sz="1000" kern="1200" dirty="0">
                          <a:solidFill>
                            <a:schemeClr val="dk1"/>
                          </a:solidFill>
                          <a:effectLst/>
                          <a:latin typeface="+mn-lt"/>
                          <a:ea typeface="+mn-ea"/>
                          <a:cs typeface="+mn-cs"/>
                        </a:rPr>
                        <a:t>, la riposte et le </a:t>
                      </a:r>
                      <a:r>
                        <a:rPr lang="fr-FR" sz="1000" kern="1200" dirty="0" err="1">
                          <a:solidFill>
                            <a:schemeClr val="dk1"/>
                          </a:solidFill>
                          <a:effectLst/>
                          <a:latin typeface="+mn-lt"/>
                          <a:ea typeface="+mn-ea"/>
                          <a:cs typeface="+mn-cs"/>
                        </a:rPr>
                        <a:t>relèvement</a:t>
                      </a:r>
                      <a:r>
                        <a:rPr lang="fr-FR" sz="1000" kern="1200" dirty="0">
                          <a:solidFill>
                            <a:schemeClr val="dk1"/>
                          </a:solidFill>
                          <a:effectLst/>
                          <a:latin typeface="+mn-lt"/>
                          <a:ea typeface="+mn-ea"/>
                          <a:cs typeface="+mn-cs"/>
                        </a:rPr>
                        <a:t> des </a:t>
                      </a:r>
                      <a:r>
                        <a:rPr lang="fr-FR" sz="1000" kern="1200" dirty="0" err="1">
                          <a:solidFill>
                            <a:schemeClr val="dk1"/>
                          </a:solidFill>
                          <a:effectLst/>
                          <a:latin typeface="+mn-lt"/>
                          <a:ea typeface="+mn-ea"/>
                          <a:cs typeface="+mn-cs"/>
                        </a:rPr>
                        <a:t>systèmes</a:t>
                      </a:r>
                      <a:r>
                        <a:rPr lang="fr-FR" sz="1000" kern="1200" dirty="0">
                          <a:solidFill>
                            <a:schemeClr val="dk1"/>
                          </a:solidFill>
                          <a:effectLst/>
                          <a:latin typeface="+mn-lt"/>
                          <a:ea typeface="+mn-ea"/>
                          <a:cs typeface="+mn-cs"/>
                        </a:rPr>
                        <a:t> de santé face aux </a:t>
                      </a:r>
                      <a:r>
                        <a:rPr lang="fr-FR" sz="1000" kern="1200" dirty="0" err="1">
                          <a:solidFill>
                            <a:schemeClr val="dk1"/>
                          </a:solidFill>
                          <a:effectLst/>
                          <a:latin typeface="+mn-lt"/>
                          <a:ea typeface="+mn-ea"/>
                          <a:cs typeface="+mn-cs"/>
                        </a:rPr>
                        <a:t>pandémies</a:t>
                      </a:r>
                      <a:r>
                        <a:rPr lang="fr-FR" sz="1000" kern="1200" dirty="0">
                          <a:solidFill>
                            <a:schemeClr val="dk1"/>
                          </a:solidFill>
                          <a:effectLst/>
                          <a:latin typeface="+mn-lt"/>
                          <a:ea typeface="+mn-ea"/>
                          <a:cs typeface="+mn-cs"/>
                        </a:rPr>
                        <a:t>, </a:t>
                      </a:r>
                      <a:r>
                        <a:rPr lang="fr-FR" sz="1000" kern="1200" dirty="0" err="1">
                          <a:solidFill>
                            <a:schemeClr val="dk1"/>
                          </a:solidFill>
                          <a:effectLst/>
                          <a:latin typeface="+mn-lt"/>
                          <a:ea typeface="+mn-ea"/>
                          <a:cs typeface="+mn-cs"/>
                        </a:rPr>
                        <a:t>conformément</a:t>
                      </a:r>
                      <a:r>
                        <a:rPr lang="fr-FR" sz="1000" kern="1200" dirty="0">
                          <a:solidFill>
                            <a:schemeClr val="dk1"/>
                          </a:solidFill>
                          <a:effectLst/>
                          <a:latin typeface="+mn-lt"/>
                          <a:ea typeface="+mn-ea"/>
                          <a:cs typeface="+mn-cs"/>
                        </a:rPr>
                        <a:t> à leurs politiques et à leur </a:t>
                      </a:r>
                      <a:r>
                        <a:rPr lang="fr-FR" sz="1000" kern="1200" dirty="0" err="1">
                          <a:solidFill>
                            <a:schemeClr val="dk1"/>
                          </a:solidFill>
                          <a:effectLst/>
                          <a:latin typeface="+mn-lt"/>
                          <a:ea typeface="+mn-ea"/>
                          <a:cs typeface="+mn-cs"/>
                        </a:rPr>
                        <a:t>législation</a:t>
                      </a:r>
                      <a:r>
                        <a:rPr lang="fr-FR" sz="1000" kern="1200" dirty="0">
                          <a:solidFill>
                            <a:schemeClr val="dk1"/>
                          </a:solidFill>
                          <a:effectLst/>
                          <a:latin typeface="+mn-lt"/>
                          <a:ea typeface="+mn-ea"/>
                          <a:cs typeface="+mn-cs"/>
                        </a:rPr>
                        <a:t>, </a:t>
                      </a:r>
                      <a:r>
                        <a:rPr lang="fr-FR" sz="1000" kern="1200" dirty="0">
                          <a:solidFill>
                            <a:srgbClr val="FF0000"/>
                          </a:solidFill>
                          <a:effectLst/>
                          <a:latin typeface="+mn-lt"/>
                          <a:ea typeface="+mn-ea"/>
                          <a:cs typeface="+mn-cs"/>
                        </a:rPr>
                        <a:t>à condition que les </a:t>
                      </a:r>
                      <a:r>
                        <a:rPr lang="fr-FR" sz="1000" kern="1200" dirty="0" err="1">
                          <a:solidFill>
                            <a:srgbClr val="FF0000"/>
                          </a:solidFill>
                          <a:effectLst/>
                          <a:latin typeface="+mn-lt"/>
                          <a:ea typeface="+mn-ea"/>
                          <a:cs typeface="+mn-cs"/>
                        </a:rPr>
                        <a:t>activités</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exercées</a:t>
                      </a:r>
                      <a:r>
                        <a:rPr lang="fr-FR" sz="1000" kern="1200" dirty="0">
                          <a:solidFill>
                            <a:srgbClr val="FF0000"/>
                          </a:solidFill>
                          <a:effectLst/>
                          <a:latin typeface="+mn-lt"/>
                          <a:ea typeface="+mn-ea"/>
                          <a:cs typeface="+mn-cs"/>
                        </a:rPr>
                        <a:t> dans les limites de leur juridiction ou sous leur </a:t>
                      </a:r>
                      <a:r>
                        <a:rPr lang="fr-FR" sz="1000" kern="1200" dirty="0" err="1">
                          <a:solidFill>
                            <a:srgbClr val="FF0000"/>
                          </a:solidFill>
                          <a:effectLst/>
                          <a:latin typeface="+mn-lt"/>
                          <a:ea typeface="+mn-ea"/>
                          <a:cs typeface="+mn-cs"/>
                        </a:rPr>
                        <a:t>contrôle</a:t>
                      </a:r>
                      <a:r>
                        <a:rPr lang="fr-FR" sz="1000" kern="1200" dirty="0">
                          <a:solidFill>
                            <a:srgbClr val="FF0000"/>
                          </a:solidFill>
                          <a:effectLst/>
                          <a:latin typeface="+mn-lt"/>
                          <a:ea typeface="+mn-ea"/>
                          <a:cs typeface="+mn-cs"/>
                        </a:rPr>
                        <a:t> ne nuisent pas à̀ leurs populations ni aux autres pays.</a:t>
                      </a:r>
                      <a:r>
                        <a:rPr lang="fr-FR" sz="1000" kern="1200" dirty="0">
                          <a:solidFill>
                            <a:schemeClr val="dk1"/>
                          </a:solidFill>
                          <a:effectLst/>
                          <a:latin typeface="+mn-lt"/>
                          <a:ea typeface="+mn-ea"/>
                          <a:cs typeface="+mn-cs"/>
                        </a:rPr>
                        <a:t> La </a:t>
                      </a:r>
                      <a:r>
                        <a:rPr lang="fr-FR" sz="1000" kern="1200" dirty="0" err="1">
                          <a:solidFill>
                            <a:schemeClr val="dk1"/>
                          </a:solidFill>
                          <a:effectLst/>
                          <a:latin typeface="+mn-lt"/>
                          <a:ea typeface="+mn-ea"/>
                          <a:cs typeface="+mn-cs"/>
                        </a:rPr>
                        <a:t>souverainete</a:t>
                      </a:r>
                      <a:r>
                        <a:rPr lang="fr-FR" sz="1000" kern="1200" dirty="0">
                          <a:solidFill>
                            <a:schemeClr val="dk1"/>
                          </a:solidFill>
                          <a:effectLst/>
                          <a:latin typeface="+mn-lt"/>
                          <a:ea typeface="+mn-ea"/>
                          <a:cs typeface="+mn-cs"/>
                        </a:rPr>
                        <a:t>́ couvre </a:t>
                      </a:r>
                      <a:r>
                        <a:rPr lang="fr-FR" sz="1000" kern="1200" dirty="0" err="1">
                          <a:solidFill>
                            <a:schemeClr val="dk1"/>
                          </a:solidFill>
                          <a:effectLst/>
                          <a:latin typeface="+mn-lt"/>
                          <a:ea typeface="+mn-ea"/>
                          <a:cs typeface="+mn-cs"/>
                        </a:rPr>
                        <a:t>également</a:t>
                      </a:r>
                      <a:r>
                        <a:rPr lang="fr-FR" sz="1000" kern="1200" dirty="0">
                          <a:solidFill>
                            <a:schemeClr val="dk1"/>
                          </a:solidFill>
                          <a:effectLst/>
                          <a:latin typeface="+mn-lt"/>
                          <a:ea typeface="+mn-ea"/>
                          <a:cs typeface="+mn-cs"/>
                        </a:rPr>
                        <a:t> les droits </a:t>
                      </a:r>
                      <a:r>
                        <a:rPr lang="fr-FR" sz="1000" kern="1200" dirty="0" err="1">
                          <a:solidFill>
                            <a:schemeClr val="dk1"/>
                          </a:solidFill>
                          <a:effectLst/>
                          <a:latin typeface="+mn-lt"/>
                          <a:ea typeface="+mn-ea"/>
                          <a:cs typeface="+mn-cs"/>
                        </a:rPr>
                        <a:t>exercés</a:t>
                      </a:r>
                      <a:r>
                        <a:rPr lang="fr-FR" sz="1000" kern="1200" dirty="0">
                          <a:solidFill>
                            <a:schemeClr val="dk1"/>
                          </a:solidFill>
                          <a:effectLst/>
                          <a:latin typeface="+mn-lt"/>
                          <a:ea typeface="+mn-ea"/>
                          <a:cs typeface="+mn-cs"/>
                        </a:rPr>
                        <a:t> par les </a:t>
                      </a:r>
                      <a:r>
                        <a:rPr lang="fr-FR" sz="1000" kern="1200" dirty="0" err="1">
                          <a:solidFill>
                            <a:schemeClr val="dk1"/>
                          </a:solidFill>
                          <a:effectLst/>
                          <a:latin typeface="+mn-lt"/>
                          <a:ea typeface="+mn-ea"/>
                          <a:cs typeface="+mn-cs"/>
                        </a:rPr>
                        <a:t>États</a:t>
                      </a:r>
                      <a:r>
                        <a:rPr lang="fr-FR" sz="1000" kern="1200" dirty="0">
                          <a:solidFill>
                            <a:schemeClr val="dk1"/>
                          </a:solidFill>
                          <a:effectLst/>
                          <a:latin typeface="+mn-lt"/>
                          <a:ea typeface="+mn-ea"/>
                          <a:cs typeface="+mn-cs"/>
                        </a:rPr>
                        <a:t> sur leurs ressources biologiques. </a:t>
                      </a:r>
                    </a:p>
                  </a:txBody>
                  <a:tcPr/>
                </a:tc>
                <a:tc>
                  <a:txBody>
                    <a:bodyPr/>
                    <a:lstStyle/>
                    <a:p>
                      <a:r>
                        <a:rPr lang="fr-FR" sz="1000" kern="1200" dirty="0" err="1">
                          <a:solidFill>
                            <a:schemeClr val="dk1"/>
                          </a:solidFill>
                          <a:effectLst/>
                          <a:latin typeface="+mn-lt"/>
                          <a:ea typeface="+mn-ea"/>
                          <a:cs typeface="+mn-cs"/>
                        </a:rPr>
                        <a:t>Conformément</a:t>
                      </a:r>
                      <a:r>
                        <a:rPr lang="fr-FR" sz="1000" kern="1200" dirty="0">
                          <a:solidFill>
                            <a:schemeClr val="dk1"/>
                          </a:solidFill>
                          <a:effectLst/>
                          <a:latin typeface="+mn-lt"/>
                          <a:ea typeface="+mn-ea"/>
                          <a:cs typeface="+mn-cs"/>
                        </a:rPr>
                        <a:t> à la Charte des Nations Unies et aux principes du droit international, les </a:t>
                      </a:r>
                      <a:r>
                        <a:rPr lang="fr-FR" sz="1000" kern="1200" dirty="0" err="1">
                          <a:solidFill>
                            <a:schemeClr val="dk1"/>
                          </a:solidFill>
                          <a:effectLst/>
                          <a:latin typeface="+mn-lt"/>
                          <a:ea typeface="+mn-ea"/>
                          <a:cs typeface="+mn-cs"/>
                        </a:rPr>
                        <a:t>États</a:t>
                      </a:r>
                      <a:r>
                        <a:rPr lang="fr-FR" sz="1000" kern="1200" dirty="0">
                          <a:solidFill>
                            <a:schemeClr val="dk1"/>
                          </a:solidFill>
                          <a:effectLst/>
                          <a:latin typeface="+mn-lt"/>
                          <a:ea typeface="+mn-ea"/>
                          <a:cs typeface="+mn-cs"/>
                        </a:rPr>
                        <a:t> ont le droit souverain de </a:t>
                      </a:r>
                      <a:r>
                        <a:rPr lang="fr-FR" sz="1000" kern="1200" dirty="0" err="1">
                          <a:solidFill>
                            <a:schemeClr val="dk1"/>
                          </a:solidFill>
                          <a:effectLst/>
                          <a:latin typeface="+mn-lt"/>
                          <a:ea typeface="+mn-ea"/>
                          <a:cs typeface="+mn-cs"/>
                        </a:rPr>
                        <a:t>légiférer</a:t>
                      </a:r>
                      <a:r>
                        <a:rPr lang="fr-FR" sz="1000" kern="1200" dirty="0">
                          <a:solidFill>
                            <a:schemeClr val="dk1"/>
                          </a:solidFill>
                          <a:effectLst/>
                          <a:latin typeface="+mn-lt"/>
                          <a:ea typeface="+mn-ea"/>
                          <a:cs typeface="+mn-cs"/>
                        </a:rPr>
                        <a:t> et d’appliquer leur </a:t>
                      </a:r>
                      <a:r>
                        <a:rPr lang="fr-FR" sz="1000" kern="1200" dirty="0" err="1">
                          <a:solidFill>
                            <a:schemeClr val="dk1"/>
                          </a:solidFill>
                          <a:effectLst/>
                          <a:latin typeface="+mn-lt"/>
                          <a:ea typeface="+mn-ea"/>
                          <a:cs typeface="+mn-cs"/>
                        </a:rPr>
                        <a:t>législation</a:t>
                      </a:r>
                      <a:r>
                        <a:rPr lang="fr-FR" sz="1000" kern="1200" dirty="0">
                          <a:solidFill>
                            <a:schemeClr val="dk1"/>
                          </a:solidFill>
                          <a:effectLst/>
                          <a:latin typeface="+mn-lt"/>
                          <a:ea typeface="+mn-ea"/>
                          <a:cs typeface="+mn-cs"/>
                        </a:rPr>
                        <a:t> à leurs politiques de santé publique. </a:t>
                      </a:r>
                    </a:p>
                  </a:txBody>
                  <a:tcPr/>
                </a:tc>
                <a:tc>
                  <a:txBody>
                    <a:bodyPr/>
                    <a:lstStyle/>
                    <a:p>
                      <a:r>
                        <a:rPr lang="fr-FR" sz="1400" dirty="0"/>
                        <a:t>Un principe de souveraineté des États affirmé en principe, mais des limites/ garde-fous incertains</a:t>
                      </a:r>
                    </a:p>
                  </a:txBody>
                  <a:tcPr/>
                </a:tc>
                <a:extLst>
                  <a:ext uri="{0D108BD9-81ED-4DB2-BD59-A6C34878D82A}">
                    <a16:rowId xmlns:a16="http://schemas.microsoft.com/office/drawing/2014/main" val="3154509364"/>
                  </a:ext>
                </a:extLst>
              </a:tr>
              <a:tr h="370840">
                <a:tc>
                  <a:txBody>
                    <a:bodyPr/>
                    <a:lstStyle/>
                    <a:p>
                      <a:r>
                        <a:rPr lang="fr-FR" sz="1200" dirty="0"/>
                        <a:t>Périmètre</a:t>
                      </a:r>
                    </a:p>
                  </a:txBody>
                  <a:tcPr/>
                </a:tc>
                <a:tc>
                  <a:txBody>
                    <a:bodyPr/>
                    <a:lstStyle/>
                    <a:p>
                      <a:endParaRPr lang="fr-FR"/>
                    </a:p>
                  </a:txBody>
                  <a:tcPr/>
                </a:tc>
                <a:tc>
                  <a:txBody>
                    <a:bodyPr/>
                    <a:lstStyle/>
                    <a:p>
                      <a:r>
                        <a:rPr lang="fr-FR" sz="1000" dirty="0"/>
                        <a:t>Toute affection  potentiellement nocive pour l’être humain (RSI) + les animaux/ les plantes/ les écosystèmes + l’information/ les systèmes de santé/ les produits pandémiques OGM</a:t>
                      </a:r>
                    </a:p>
                  </a:txBody>
                  <a:tcPr/>
                </a:tc>
                <a:tc>
                  <a:txBody>
                    <a:bodyPr/>
                    <a:lstStyle/>
                    <a:p>
                      <a:r>
                        <a:rPr lang="fr-FR" sz="1400" dirty="0"/>
                        <a:t>Une extension de périmètre significative, potentiellement fortement intrusive pour les États</a:t>
                      </a:r>
                    </a:p>
                  </a:txBody>
                  <a:tcPr/>
                </a:tc>
                <a:extLst>
                  <a:ext uri="{0D108BD9-81ED-4DB2-BD59-A6C34878D82A}">
                    <a16:rowId xmlns:a16="http://schemas.microsoft.com/office/drawing/2014/main" val="3674285401"/>
                  </a:ext>
                </a:extLst>
              </a:tr>
              <a:tr h="370840">
                <a:tc>
                  <a:txBody>
                    <a:bodyPr/>
                    <a:lstStyle/>
                    <a:p>
                      <a:r>
                        <a:rPr lang="fr-FR" sz="1200" dirty="0"/>
                        <a:t>Le concept de « une seule santé » et les actions auxquelles les États s’engagent en son nom.</a:t>
                      </a:r>
                    </a:p>
                  </a:txBody>
                  <a:tcPr/>
                </a:tc>
                <a:tc>
                  <a:txBody>
                    <a:bodyPr/>
                    <a:lstStyle/>
                    <a:p>
                      <a:r>
                        <a:rPr lang="fr-FR" sz="1000" kern="1200" dirty="0">
                          <a:solidFill>
                            <a:schemeClr val="dk1"/>
                          </a:solidFill>
                          <a:effectLst/>
                          <a:latin typeface="+mn-lt"/>
                          <a:ea typeface="+mn-ea"/>
                          <a:cs typeface="+mn-cs"/>
                        </a:rPr>
                        <a:t>Les Parties envisagent d’identifier les interventions qui s’attaquent aux facteurs d’</a:t>
                      </a:r>
                      <a:r>
                        <a:rPr lang="fr-FR" sz="1000" kern="1200" dirty="0" err="1">
                          <a:solidFill>
                            <a:schemeClr val="dk1"/>
                          </a:solidFill>
                          <a:effectLst/>
                          <a:latin typeface="+mn-lt"/>
                          <a:ea typeface="+mn-ea"/>
                          <a:cs typeface="+mn-cs"/>
                        </a:rPr>
                        <a:t>émergence</a:t>
                      </a:r>
                      <a:r>
                        <a:rPr lang="fr-FR" sz="1000" kern="1200" dirty="0">
                          <a:solidFill>
                            <a:schemeClr val="dk1"/>
                          </a:solidFill>
                          <a:effectLst/>
                          <a:latin typeface="+mn-lt"/>
                          <a:ea typeface="+mn-ea"/>
                          <a:cs typeface="+mn-cs"/>
                        </a:rPr>
                        <a:t> et de </a:t>
                      </a:r>
                      <a:r>
                        <a:rPr lang="fr-FR" sz="1000" kern="1200" dirty="0" err="1">
                          <a:solidFill>
                            <a:schemeClr val="dk1"/>
                          </a:solidFill>
                          <a:effectLst/>
                          <a:latin typeface="+mn-lt"/>
                          <a:ea typeface="+mn-ea"/>
                          <a:cs typeface="+mn-cs"/>
                        </a:rPr>
                        <a:t>réémergence</a:t>
                      </a:r>
                      <a:r>
                        <a:rPr lang="fr-FR" sz="1000" kern="1200" dirty="0">
                          <a:solidFill>
                            <a:schemeClr val="dk1"/>
                          </a:solidFill>
                          <a:effectLst/>
                          <a:latin typeface="+mn-lt"/>
                          <a:ea typeface="+mn-ea"/>
                          <a:cs typeface="+mn-cs"/>
                        </a:rPr>
                        <a:t> de maladies à l’interface humain-animal- environnement, le changement d’affectation des terres, le commerce des </a:t>
                      </a:r>
                      <a:r>
                        <a:rPr lang="fr-FR" sz="1000" kern="1200" dirty="0" err="1">
                          <a:solidFill>
                            <a:schemeClr val="dk1"/>
                          </a:solidFill>
                          <a:effectLst/>
                          <a:latin typeface="+mn-lt"/>
                          <a:ea typeface="+mn-ea"/>
                          <a:cs typeface="+mn-cs"/>
                        </a:rPr>
                        <a:t>espèces</a:t>
                      </a:r>
                      <a:r>
                        <a:rPr lang="fr-FR" sz="1000" kern="1200" dirty="0">
                          <a:solidFill>
                            <a:schemeClr val="dk1"/>
                          </a:solidFill>
                          <a:effectLst/>
                          <a:latin typeface="+mn-lt"/>
                          <a:ea typeface="+mn-ea"/>
                          <a:cs typeface="+mn-cs"/>
                        </a:rPr>
                        <a:t> sauvages, la désertificatioń et la </a:t>
                      </a:r>
                      <a:r>
                        <a:rPr lang="fr-FR" sz="1000" kern="1200" dirty="0" err="1">
                          <a:solidFill>
                            <a:schemeClr val="dk1"/>
                          </a:solidFill>
                          <a:effectLst/>
                          <a:latin typeface="+mn-lt"/>
                          <a:ea typeface="+mn-ea"/>
                          <a:cs typeface="+mn-cs"/>
                        </a:rPr>
                        <a:t>résistance</a:t>
                      </a:r>
                      <a:r>
                        <a:rPr lang="fr-FR" sz="1000" kern="1200" dirty="0">
                          <a:solidFill>
                            <a:schemeClr val="dk1"/>
                          </a:solidFill>
                          <a:effectLst/>
                          <a:latin typeface="+mn-lt"/>
                          <a:ea typeface="+mn-ea"/>
                          <a:cs typeface="+mn-cs"/>
                        </a:rPr>
                        <a:t> aux antimicrobiens, et d’</a:t>
                      </a:r>
                      <a:r>
                        <a:rPr lang="fr-FR" sz="1000" kern="1200" dirty="0" err="1">
                          <a:solidFill>
                            <a:schemeClr val="dk1"/>
                          </a:solidFill>
                          <a:effectLst/>
                          <a:latin typeface="+mn-lt"/>
                          <a:ea typeface="+mn-ea"/>
                          <a:cs typeface="+mn-cs"/>
                        </a:rPr>
                        <a:t>intégrer</a:t>
                      </a:r>
                      <a:r>
                        <a:rPr lang="fr-FR" sz="1000" kern="1200" dirty="0">
                          <a:solidFill>
                            <a:schemeClr val="dk1"/>
                          </a:solidFill>
                          <a:effectLst/>
                          <a:latin typeface="+mn-lt"/>
                          <a:ea typeface="+mn-ea"/>
                          <a:cs typeface="+mn-cs"/>
                        </a:rPr>
                        <a:t> ces interventions dans les plans pertinents de </a:t>
                      </a:r>
                      <a:r>
                        <a:rPr lang="fr-FR" sz="1000" kern="1200" dirty="0" err="1">
                          <a:solidFill>
                            <a:schemeClr val="dk1"/>
                          </a:solidFill>
                          <a:effectLst/>
                          <a:latin typeface="+mn-lt"/>
                          <a:ea typeface="+mn-ea"/>
                          <a:cs typeface="+mn-cs"/>
                        </a:rPr>
                        <a:t>prévention</a:t>
                      </a:r>
                      <a:r>
                        <a:rPr lang="fr-FR" sz="1000" kern="1200" dirty="0">
                          <a:solidFill>
                            <a:schemeClr val="dk1"/>
                          </a:solidFill>
                          <a:effectLst/>
                          <a:latin typeface="+mn-lt"/>
                          <a:ea typeface="+mn-ea"/>
                          <a:cs typeface="+mn-cs"/>
                        </a:rPr>
                        <a:t> et de </a:t>
                      </a:r>
                      <a:r>
                        <a:rPr lang="fr-FR" sz="1000" kern="1200" dirty="0" err="1">
                          <a:solidFill>
                            <a:schemeClr val="dk1"/>
                          </a:solidFill>
                          <a:effectLst/>
                          <a:latin typeface="+mn-lt"/>
                          <a:ea typeface="+mn-ea"/>
                          <a:cs typeface="+mn-cs"/>
                        </a:rPr>
                        <a:t>préparation</a:t>
                      </a:r>
                      <a:r>
                        <a:rPr lang="fr-FR" sz="1000" kern="1200" dirty="0">
                          <a:solidFill>
                            <a:schemeClr val="dk1"/>
                          </a:solidFill>
                          <a:effectLst/>
                          <a:latin typeface="+mn-lt"/>
                          <a:ea typeface="+mn-ea"/>
                          <a:cs typeface="+mn-cs"/>
                        </a:rPr>
                        <a:t> face aux </a:t>
                      </a:r>
                      <a:r>
                        <a:rPr lang="fr-FR" sz="1000" kern="1200" dirty="0" err="1">
                          <a:solidFill>
                            <a:schemeClr val="dk1"/>
                          </a:solidFill>
                          <a:effectLst/>
                          <a:latin typeface="+mn-lt"/>
                          <a:ea typeface="+mn-ea"/>
                          <a:cs typeface="+mn-cs"/>
                        </a:rPr>
                        <a:t>pandémies</a:t>
                      </a:r>
                      <a:r>
                        <a:rPr lang="fr-FR" sz="1000" kern="1200" dirty="0">
                          <a:solidFill>
                            <a:schemeClr val="dk1"/>
                          </a:solidFill>
                          <a:effectLst/>
                          <a:latin typeface="+mn-lt"/>
                          <a:ea typeface="+mn-ea"/>
                          <a:cs typeface="+mn-cs"/>
                        </a:rPr>
                        <a:t>. </a:t>
                      </a:r>
                    </a:p>
                  </a:txBody>
                  <a:tcPr/>
                </a:tc>
                <a:tc>
                  <a:txBody>
                    <a:bodyPr/>
                    <a:lstStyle/>
                    <a:p>
                      <a:r>
                        <a:rPr lang="fr-FR" sz="1000" kern="1200" dirty="0">
                          <a:solidFill>
                            <a:schemeClr val="dk1"/>
                          </a:solidFill>
                          <a:effectLst/>
                          <a:latin typeface="+mn-lt"/>
                          <a:ea typeface="+mn-ea"/>
                          <a:cs typeface="+mn-cs"/>
                        </a:rPr>
                        <a:t>3. Les Parties s’engagent à identifier et à contrer les facteurs favorisant les </a:t>
                      </a:r>
                      <a:r>
                        <a:rPr lang="fr-FR" sz="1000" kern="1200" dirty="0" err="1">
                          <a:solidFill>
                            <a:schemeClr val="dk1"/>
                          </a:solidFill>
                          <a:effectLst/>
                          <a:latin typeface="+mn-lt"/>
                          <a:ea typeface="+mn-ea"/>
                          <a:cs typeface="+mn-cs"/>
                        </a:rPr>
                        <a:t>pandémies</a:t>
                      </a:r>
                      <a:r>
                        <a:rPr lang="fr-FR" sz="1000" kern="1200" dirty="0">
                          <a:solidFill>
                            <a:schemeClr val="dk1"/>
                          </a:solidFill>
                          <a:effectLst/>
                          <a:latin typeface="+mn-lt"/>
                          <a:ea typeface="+mn-ea"/>
                          <a:cs typeface="+mn-cs"/>
                        </a:rPr>
                        <a:t> ainsi que l’</a:t>
                      </a:r>
                      <a:r>
                        <a:rPr lang="fr-FR" sz="1000" kern="1200" dirty="0" err="1">
                          <a:solidFill>
                            <a:schemeClr val="dk1"/>
                          </a:solidFill>
                          <a:effectLst/>
                          <a:latin typeface="+mn-lt"/>
                          <a:ea typeface="+mn-ea"/>
                          <a:cs typeface="+mn-cs"/>
                        </a:rPr>
                        <a:t>émergence</a:t>
                      </a:r>
                      <a:r>
                        <a:rPr lang="fr-FR" sz="1000" kern="1200" dirty="0">
                          <a:solidFill>
                            <a:schemeClr val="dk1"/>
                          </a:solidFill>
                          <a:effectLst/>
                          <a:latin typeface="+mn-lt"/>
                          <a:ea typeface="+mn-ea"/>
                          <a:cs typeface="+mn-cs"/>
                        </a:rPr>
                        <a:t> et la </a:t>
                      </a:r>
                      <a:r>
                        <a:rPr lang="fr-FR" sz="1000" kern="1200" dirty="0" err="1">
                          <a:solidFill>
                            <a:schemeClr val="dk1"/>
                          </a:solidFill>
                          <a:effectLst/>
                          <a:latin typeface="+mn-lt"/>
                          <a:ea typeface="+mn-ea"/>
                          <a:cs typeface="+mn-cs"/>
                        </a:rPr>
                        <a:t>réémergence</a:t>
                      </a:r>
                      <a:r>
                        <a:rPr lang="fr-FR" sz="1000" kern="1200" dirty="0">
                          <a:solidFill>
                            <a:schemeClr val="dk1"/>
                          </a:solidFill>
                          <a:effectLst/>
                          <a:latin typeface="+mn-lt"/>
                          <a:ea typeface="+mn-ea"/>
                          <a:cs typeface="+mn-cs"/>
                        </a:rPr>
                        <a:t> de maladies à l’interface humaine-animal-environnement </a:t>
                      </a:r>
                      <a:r>
                        <a:rPr lang="fr-FR" sz="1000" kern="1200" dirty="0">
                          <a:solidFill>
                            <a:srgbClr val="FF0000"/>
                          </a:solidFill>
                          <a:effectLst/>
                          <a:latin typeface="+mn-lt"/>
                          <a:ea typeface="+mn-ea"/>
                          <a:cs typeface="+mn-cs"/>
                        </a:rPr>
                        <a:t>en identifiant et en </a:t>
                      </a:r>
                      <a:r>
                        <a:rPr lang="fr-FR" sz="1000" kern="1200" dirty="0" err="1">
                          <a:solidFill>
                            <a:srgbClr val="FF0000"/>
                          </a:solidFill>
                          <a:effectLst/>
                          <a:latin typeface="+mn-lt"/>
                          <a:ea typeface="+mn-ea"/>
                          <a:cs typeface="+mn-cs"/>
                        </a:rPr>
                        <a:t>intégrant</a:t>
                      </a:r>
                      <a:r>
                        <a:rPr lang="fr-FR" sz="1000" kern="1200" dirty="0">
                          <a:solidFill>
                            <a:srgbClr val="FF0000"/>
                          </a:solidFill>
                          <a:effectLst/>
                          <a:latin typeface="+mn-lt"/>
                          <a:ea typeface="+mn-ea"/>
                          <a:cs typeface="+mn-cs"/>
                        </a:rPr>
                        <a:t> des interventions dans les plans utiles de prévention et de </a:t>
                      </a:r>
                      <a:r>
                        <a:rPr lang="fr-FR" sz="1000" kern="1200" dirty="0" err="1">
                          <a:solidFill>
                            <a:srgbClr val="FF0000"/>
                          </a:solidFill>
                          <a:effectLst/>
                          <a:latin typeface="+mn-lt"/>
                          <a:ea typeface="+mn-ea"/>
                          <a:cs typeface="+mn-cs"/>
                        </a:rPr>
                        <a:t>préparation</a:t>
                      </a:r>
                      <a:r>
                        <a:rPr lang="fr-FR" sz="1000" kern="1200" dirty="0">
                          <a:solidFill>
                            <a:srgbClr val="FF0000"/>
                          </a:solidFill>
                          <a:effectLst/>
                          <a:latin typeface="+mn-lt"/>
                          <a:ea typeface="+mn-ea"/>
                          <a:cs typeface="+mn-cs"/>
                        </a:rPr>
                        <a:t> aux </a:t>
                      </a:r>
                      <a:r>
                        <a:rPr lang="fr-FR" sz="1000" kern="1200" dirty="0" err="1">
                          <a:solidFill>
                            <a:srgbClr val="FF0000"/>
                          </a:solidFill>
                          <a:effectLst/>
                          <a:latin typeface="+mn-lt"/>
                          <a:ea typeface="+mn-ea"/>
                          <a:cs typeface="+mn-cs"/>
                        </a:rPr>
                        <a:t>pandémies</a:t>
                      </a:r>
                      <a:r>
                        <a:rPr lang="fr-FR" sz="1000" kern="1200" dirty="0">
                          <a:solidFill>
                            <a:srgbClr val="FF0000"/>
                          </a:solidFill>
                          <a:effectLst/>
                          <a:latin typeface="+mn-lt"/>
                          <a:ea typeface="+mn-ea"/>
                          <a:cs typeface="+mn-cs"/>
                        </a:rPr>
                        <a:t> et, le cas </a:t>
                      </a:r>
                      <a:r>
                        <a:rPr lang="fr-FR" sz="1000" kern="1200" dirty="0" err="1">
                          <a:solidFill>
                            <a:srgbClr val="FF0000"/>
                          </a:solidFill>
                          <a:effectLst/>
                          <a:latin typeface="+mn-lt"/>
                          <a:ea typeface="+mn-ea"/>
                          <a:cs typeface="+mn-cs"/>
                        </a:rPr>
                        <a:t>échéant</a:t>
                      </a:r>
                      <a:r>
                        <a:rPr lang="fr-FR" sz="1000" kern="1200" dirty="0">
                          <a:solidFill>
                            <a:srgbClr val="FF0000"/>
                          </a:solidFill>
                          <a:effectLst/>
                          <a:latin typeface="+mn-lt"/>
                          <a:ea typeface="+mn-ea"/>
                          <a:cs typeface="+mn-cs"/>
                        </a:rPr>
                        <a:t>, </a:t>
                      </a:r>
                      <a:r>
                        <a:rPr lang="fr-FR" sz="1000" kern="1200" dirty="0" err="1">
                          <a:solidFill>
                            <a:srgbClr val="FF0000"/>
                          </a:solidFill>
                          <a:effectLst/>
                          <a:latin typeface="+mn-lt"/>
                          <a:ea typeface="+mn-ea"/>
                          <a:cs typeface="+mn-cs"/>
                        </a:rPr>
                        <a:t>conformément</a:t>
                      </a:r>
                      <a:r>
                        <a:rPr lang="fr-FR" sz="1000" kern="1200" dirty="0">
                          <a:solidFill>
                            <a:srgbClr val="FF0000"/>
                          </a:solidFill>
                          <a:effectLst/>
                          <a:latin typeface="+mn-lt"/>
                          <a:ea typeface="+mn-ea"/>
                          <a:cs typeface="+mn-cs"/>
                        </a:rPr>
                        <a:t> à la </a:t>
                      </a:r>
                      <a:r>
                        <a:rPr lang="fr-FR" sz="1000" kern="1200" dirty="0" err="1">
                          <a:solidFill>
                            <a:srgbClr val="FF0000"/>
                          </a:solidFill>
                          <a:effectLst/>
                          <a:latin typeface="+mn-lt"/>
                          <a:ea typeface="+mn-ea"/>
                          <a:cs typeface="+mn-cs"/>
                        </a:rPr>
                        <a:t>législation</a:t>
                      </a:r>
                      <a:r>
                        <a:rPr lang="fr-FR" sz="1000" kern="1200" dirty="0">
                          <a:solidFill>
                            <a:srgbClr val="FF0000"/>
                          </a:solidFill>
                          <a:effectLst/>
                          <a:latin typeface="+mn-lt"/>
                          <a:ea typeface="+mn-ea"/>
                          <a:cs typeface="+mn-cs"/>
                        </a:rPr>
                        <a:t> et aux </a:t>
                      </a:r>
                      <a:r>
                        <a:rPr lang="fr-FR" sz="1000" kern="1200" dirty="0" err="1">
                          <a:solidFill>
                            <a:srgbClr val="FF0000"/>
                          </a:solidFill>
                          <a:effectLst/>
                          <a:latin typeface="+mn-lt"/>
                          <a:ea typeface="+mn-ea"/>
                          <a:cs typeface="+mn-cs"/>
                        </a:rPr>
                        <a:t>capacités</a:t>
                      </a:r>
                      <a:r>
                        <a:rPr lang="fr-FR" sz="1000" kern="1200" dirty="0">
                          <a:solidFill>
                            <a:srgbClr val="FF0000"/>
                          </a:solidFill>
                          <a:effectLst/>
                          <a:latin typeface="+mn-lt"/>
                          <a:ea typeface="+mn-ea"/>
                          <a:cs typeface="+mn-cs"/>
                        </a:rPr>
                        <a:t> nationales, en </a:t>
                      </a:r>
                      <a:r>
                        <a:rPr lang="fr-FR" sz="1000" kern="1200" dirty="0" err="1">
                          <a:solidFill>
                            <a:srgbClr val="FF0000"/>
                          </a:solidFill>
                          <a:effectLst/>
                          <a:latin typeface="+mn-lt"/>
                          <a:ea typeface="+mn-ea"/>
                          <a:cs typeface="+mn-cs"/>
                        </a:rPr>
                        <a:t>renforçant</a:t>
                      </a:r>
                      <a:r>
                        <a:rPr lang="fr-FR" sz="1000" kern="1200" dirty="0">
                          <a:solidFill>
                            <a:srgbClr val="FF0000"/>
                          </a:solidFill>
                          <a:effectLst/>
                          <a:latin typeface="+mn-lt"/>
                          <a:ea typeface="+mn-ea"/>
                          <a:cs typeface="+mn-cs"/>
                        </a:rPr>
                        <a:t> les synergies avec d’autres instruments pertinents</a:t>
                      </a:r>
                      <a:r>
                        <a:rPr lang="fr-FR" sz="1000" kern="1200" dirty="0">
                          <a:solidFill>
                            <a:schemeClr val="dk1"/>
                          </a:solidFill>
                          <a:effectLst/>
                          <a:latin typeface="+mn-lt"/>
                          <a:ea typeface="+mn-ea"/>
                          <a:cs typeface="+mn-cs"/>
                        </a:rPr>
                        <a:t>. </a:t>
                      </a:r>
                    </a:p>
                  </a:txBody>
                  <a:tcPr/>
                </a:tc>
                <a:tc>
                  <a:txBody>
                    <a:bodyPr/>
                    <a:lstStyle/>
                    <a:p>
                      <a:endParaRPr lang="fr-FR" sz="1400" dirty="0"/>
                    </a:p>
                  </a:txBody>
                  <a:tcPr/>
                </a:tc>
                <a:extLst>
                  <a:ext uri="{0D108BD9-81ED-4DB2-BD59-A6C34878D82A}">
                    <a16:rowId xmlns:a16="http://schemas.microsoft.com/office/drawing/2014/main" val="3743138684"/>
                  </a:ext>
                </a:extLst>
              </a:tr>
            </a:tbl>
          </a:graphicData>
        </a:graphic>
      </p:graphicFrame>
      <p:grpSp>
        <p:nvGrpSpPr>
          <p:cNvPr id="8" name="Groupe 7">
            <a:extLst>
              <a:ext uri="{FF2B5EF4-FFF2-40B4-BE49-F238E27FC236}">
                <a16:creationId xmlns:a16="http://schemas.microsoft.com/office/drawing/2014/main" id="{AF825628-669A-6A71-1144-88ED261848A7}"/>
              </a:ext>
            </a:extLst>
          </p:cNvPr>
          <p:cNvGrpSpPr/>
          <p:nvPr/>
        </p:nvGrpSpPr>
        <p:grpSpPr>
          <a:xfrm>
            <a:off x="10500168" y="479386"/>
            <a:ext cx="1525928" cy="346736"/>
            <a:chOff x="777434" y="5625296"/>
            <a:chExt cx="1525928" cy="346736"/>
          </a:xfrm>
        </p:grpSpPr>
        <p:sp>
          <p:nvSpPr>
            <p:cNvPr id="9" name="Titre 1">
              <a:extLst>
                <a:ext uri="{FF2B5EF4-FFF2-40B4-BE49-F238E27FC236}">
                  <a16:creationId xmlns:a16="http://schemas.microsoft.com/office/drawing/2014/main" id="{04739852-9A3A-1E26-72C1-CCEBA5FC4ED6}"/>
                </a:ext>
              </a:extLst>
            </p:cNvPr>
            <p:cNvSpPr txBox="1">
              <a:spLocks/>
            </p:cNvSpPr>
            <p:nvPr/>
          </p:nvSpPr>
          <p:spPr>
            <a:xfrm>
              <a:off x="777434" y="5625296"/>
              <a:ext cx="1525928" cy="346736"/>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fr-FR" sz="1600" dirty="0"/>
                <a:t>PRÉLIMINAIRE</a:t>
              </a:r>
            </a:p>
          </p:txBody>
        </p:sp>
        <p:cxnSp>
          <p:nvCxnSpPr>
            <p:cNvPr id="10" name="Connecteur droit 9">
              <a:extLst>
                <a:ext uri="{FF2B5EF4-FFF2-40B4-BE49-F238E27FC236}">
                  <a16:creationId xmlns:a16="http://schemas.microsoft.com/office/drawing/2014/main" id="{9CF444DB-CF2C-3B40-6CC7-973235705063}"/>
                </a:ext>
              </a:extLst>
            </p:cNvPr>
            <p:cNvCxnSpPr/>
            <p:nvPr/>
          </p:nvCxnSpPr>
          <p:spPr>
            <a:xfrm>
              <a:off x="798653" y="5941565"/>
              <a:ext cx="1493134"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a:extLst>
                <a:ext uri="{FF2B5EF4-FFF2-40B4-BE49-F238E27FC236}">
                  <a16:creationId xmlns:a16="http://schemas.microsoft.com/office/drawing/2014/main" id="{03B36FDA-B1C7-17B1-5E56-BF2F665BE299}"/>
                </a:ext>
              </a:extLst>
            </p:cNvPr>
            <p:cNvCxnSpPr/>
            <p:nvPr/>
          </p:nvCxnSpPr>
          <p:spPr>
            <a:xfrm>
              <a:off x="777434" y="5654398"/>
              <a:ext cx="1493134" cy="0"/>
            </a:xfrm>
            <a:prstGeom prst="line">
              <a:avLst/>
            </a:prstGeom>
          </p:spPr>
          <p:style>
            <a:lnRef idx="2">
              <a:schemeClr val="accent1"/>
            </a:lnRef>
            <a:fillRef idx="0">
              <a:schemeClr val="accent1"/>
            </a:fillRef>
            <a:effectRef idx="1">
              <a:schemeClr val="accent1"/>
            </a:effectRef>
            <a:fontRef idx="minor">
              <a:schemeClr val="tx1"/>
            </a:fontRef>
          </p:style>
        </p:cxnSp>
      </p:grpSp>
    </p:spTree>
    <p:extLst>
      <p:ext uri="{BB962C8B-B14F-4D97-AF65-F5344CB8AC3E}">
        <p14:creationId xmlns:p14="http://schemas.microsoft.com/office/powerpoint/2010/main" val="912444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349829" y="164420"/>
            <a:ext cx="9947062" cy="477837"/>
          </a:xfrm>
        </p:spPr>
        <p:txBody>
          <a:bodyPr>
            <a:normAutofit/>
          </a:bodyPr>
          <a:lstStyle/>
          <a:p>
            <a:pPr algn="l"/>
            <a:r>
              <a:rPr lang="fr-FR" sz="2400" b="1" dirty="0"/>
              <a:t>MESSAGE CLÉ : </a:t>
            </a:r>
          </a:p>
        </p:txBody>
      </p:sp>
      <p:sp>
        <p:nvSpPr>
          <p:cNvPr id="7" name="ZoneTexte 6">
            <a:extLst>
              <a:ext uri="{FF2B5EF4-FFF2-40B4-BE49-F238E27FC236}">
                <a16:creationId xmlns:a16="http://schemas.microsoft.com/office/drawing/2014/main" id="{3266532F-6AEE-2679-F50D-037D34148D78}"/>
              </a:ext>
            </a:extLst>
          </p:cNvPr>
          <p:cNvSpPr txBox="1"/>
          <p:nvPr/>
        </p:nvSpPr>
        <p:spPr>
          <a:xfrm>
            <a:off x="1349828" y="1097832"/>
            <a:ext cx="10271154" cy="4770537"/>
          </a:xfrm>
          <a:prstGeom prst="rect">
            <a:avLst/>
          </a:prstGeom>
          <a:noFill/>
        </p:spPr>
        <p:txBody>
          <a:bodyPr wrap="square">
            <a:spAutoFit/>
          </a:bodyPr>
          <a:lstStyle/>
          <a:p>
            <a:pPr marL="285750" indent="-285750">
              <a:buFont typeface="Arial" panose="020B0604020202020204" pitchFamily="34" charset="0"/>
              <a:buChar char="•"/>
            </a:pPr>
            <a:r>
              <a:rPr lang="fr-FR" sz="1600" dirty="0"/>
              <a:t>Suite à des demandes des États membres et de comités de l’ONU, l’OMS est en train de préparer une mise à  jour et un nouveau traité sur la prévention et le traitement des pandémies</a:t>
            </a:r>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r>
              <a:rPr lang="fr-FR" sz="1600" dirty="0"/>
              <a:t>Ces nouveaux textes portent potentiellement des questions sur la souveraineté des États dans  leur conduite des politiques sanitaires nationales</a:t>
            </a:r>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r>
              <a:rPr lang="fr-FR" sz="1600" dirty="0"/>
              <a:t>Il  est fort probable que la France signe ces nouveaux traités dans les semaines qui viennent, compte tenu de la cible par l’OMS de fin mai pour la finalisation de ces textes.</a:t>
            </a:r>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r>
              <a:rPr lang="fr-FR" sz="1600" dirty="0"/>
              <a:t>Après cette éventuelle signature, si ces textes sont bien reconnus comme des traités, une ratification doit intervenir, soit par le parlement soit par voie de référendum</a:t>
            </a:r>
          </a:p>
          <a:p>
            <a:pPr marL="285750" indent="-285750">
              <a:buFont typeface="Arial" panose="020B0604020202020204" pitchFamily="34" charset="0"/>
              <a:buChar char="•"/>
            </a:pPr>
            <a:endParaRPr lang="fr-FR" sz="1600" dirty="0"/>
          </a:p>
          <a:p>
            <a:pPr marL="285750" indent="-285750">
              <a:buFont typeface="Arial" panose="020B0604020202020204" pitchFamily="34" charset="0"/>
              <a:buChar char="•"/>
            </a:pPr>
            <a:r>
              <a:rPr lang="fr-FR" sz="1600" dirty="0">
                <a:solidFill>
                  <a:srgbClr val="FF0000"/>
                </a:solidFill>
              </a:rPr>
              <a:t>Face au silence médiatique qui entoure la mise en place de ces textes au fort impact potentiel, et au risque de tentative par le gouvernement Français d’une mise en œuvre par simple décret, il est proposé de mettre en place une double action citoyenne : </a:t>
            </a:r>
          </a:p>
          <a:p>
            <a:pPr marL="742950" lvl="1" indent="-285750">
              <a:buFont typeface="Arial" panose="020B0604020202020204" pitchFamily="34" charset="0"/>
              <a:buChar char="•"/>
            </a:pPr>
            <a:r>
              <a:rPr lang="fr-FR" sz="1600" dirty="0">
                <a:solidFill>
                  <a:srgbClr val="FF0000"/>
                </a:solidFill>
              </a:rPr>
              <a:t>Création d’une petite équipe pour analyse approfondie des dernières versions de ces traités</a:t>
            </a:r>
          </a:p>
          <a:p>
            <a:pPr marL="742950" lvl="1" indent="-285750">
              <a:buFont typeface="Arial" panose="020B0604020202020204" pitchFamily="34" charset="0"/>
              <a:buChar char="•"/>
            </a:pPr>
            <a:r>
              <a:rPr lang="fr-FR" sz="1600" dirty="0">
                <a:solidFill>
                  <a:srgbClr val="FF0000"/>
                </a:solidFill>
              </a:rPr>
              <a:t>Mise en place d’une « pétition-courriel » pour demander l’ajout de clauses explicites de possibilités de sorites régulières avec consultation </a:t>
            </a:r>
            <a:r>
              <a:rPr lang="fr-FR" sz="1600">
                <a:solidFill>
                  <a:srgbClr val="FF0000"/>
                </a:solidFill>
              </a:rPr>
              <a:t>par référendum, </a:t>
            </a:r>
            <a:r>
              <a:rPr lang="fr-FR" sz="1600" dirty="0">
                <a:solidFill>
                  <a:srgbClr val="FF0000"/>
                </a:solidFill>
              </a:rPr>
              <a:t>une ratification en bonne et due forme, et un débat national sur ces textes et leurs impacts</a:t>
            </a:r>
          </a:p>
        </p:txBody>
      </p:sp>
    </p:spTree>
    <p:extLst>
      <p:ext uri="{BB962C8B-B14F-4D97-AF65-F5344CB8AC3E}">
        <p14:creationId xmlns:p14="http://schemas.microsoft.com/office/powerpoint/2010/main" val="27952212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349829" y="164420"/>
            <a:ext cx="9144000" cy="477837"/>
          </a:xfrm>
        </p:spPr>
        <p:txBody>
          <a:bodyPr>
            <a:normAutofit/>
          </a:bodyPr>
          <a:lstStyle/>
          <a:p>
            <a:pPr algn="l"/>
            <a:r>
              <a:rPr lang="fr-FR" sz="2400" b="1" dirty="0"/>
              <a:t>OMS : UN ORGANISME MÊLANT FINANCEMENT PUBLIC ET PRIVÉ</a:t>
            </a:r>
          </a:p>
        </p:txBody>
      </p:sp>
      <p:sp>
        <p:nvSpPr>
          <p:cNvPr id="3" name="Sous-titre 2">
            <a:extLst>
              <a:ext uri="{FF2B5EF4-FFF2-40B4-BE49-F238E27FC236}">
                <a16:creationId xmlns:a16="http://schemas.microsoft.com/office/drawing/2014/main" id="{936B4115-E105-81C8-9C05-717F76CD0227}"/>
              </a:ext>
            </a:extLst>
          </p:cNvPr>
          <p:cNvSpPr>
            <a:spLocks noGrp="1"/>
          </p:cNvSpPr>
          <p:nvPr>
            <p:ph type="subTitle" idx="1"/>
          </p:nvPr>
        </p:nvSpPr>
        <p:spPr>
          <a:xfrm>
            <a:off x="1197429" y="1115727"/>
            <a:ext cx="3345544" cy="555171"/>
          </a:xfrm>
        </p:spPr>
        <p:txBody>
          <a:bodyPr/>
          <a:lstStyle/>
          <a:p>
            <a:pPr algn="l"/>
            <a:r>
              <a:rPr lang="fr-FR" dirty="0"/>
              <a:t>100% = 7268 M$</a:t>
            </a:r>
          </a:p>
        </p:txBody>
      </p:sp>
      <p:graphicFrame>
        <p:nvGraphicFramePr>
          <p:cNvPr id="4" name="Graphique 3">
            <a:extLst>
              <a:ext uri="{FF2B5EF4-FFF2-40B4-BE49-F238E27FC236}">
                <a16:creationId xmlns:a16="http://schemas.microsoft.com/office/drawing/2014/main" id="{309CE37A-E7D8-E0B2-7AB6-9CE2FCA531F7}"/>
              </a:ext>
            </a:extLst>
          </p:cNvPr>
          <p:cNvGraphicFramePr/>
          <p:nvPr>
            <p:extLst>
              <p:ext uri="{D42A27DB-BD31-4B8C-83A1-F6EECF244321}">
                <p14:modId xmlns:p14="http://schemas.microsoft.com/office/powerpoint/2010/main" val="1415857643"/>
              </p:ext>
            </p:extLst>
          </p:nvPr>
        </p:nvGraphicFramePr>
        <p:xfrm>
          <a:off x="582287" y="1779813"/>
          <a:ext cx="3345544" cy="435851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8" name="Graphique 7">
            <a:extLst>
              <a:ext uri="{FF2B5EF4-FFF2-40B4-BE49-F238E27FC236}">
                <a16:creationId xmlns:a16="http://schemas.microsoft.com/office/drawing/2014/main" id="{C70A4706-31E8-0D69-50AD-AA6FD76F8E6D}"/>
              </a:ext>
            </a:extLst>
          </p:cNvPr>
          <p:cNvGraphicFramePr/>
          <p:nvPr>
            <p:extLst>
              <p:ext uri="{D42A27DB-BD31-4B8C-83A1-F6EECF244321}">
                <p14:modId xmlns:p14="http://schemas.microsoft.com/office/powerpoint/2010/main" val="583275532"/>
              </p:ext>
            </p:extLst>
          </p:nvPr>
        </p:nvGraphicFramePr>
        <p:xfrm>
          <a:off x="3927831" y="1797328"/>
          <a:ext cx="5154245" cy="4785110"/>
        </p:xfrm>
        <a:graphic>
          <a:graphicData uri="http://schemas.openxmlformats.org/drawingml/2006/chart">
            <c:chart xmlns:c="http://schemas.openxmlformats.org/drawingml/2006/chart" xmlns:r="http://schemas.openxmlformats.org/officeDocument/2006/relationships" r:id="rId3"/>
          </a:graphicData>
        </a:graphic>
      </p:graphicFrame>
      <p:cxnSp>
        <p:nvCxnSpPr>
          <p:cNvPr id="10" name="Connecteur droit 9">
            <a:extLst>
              <a:ext uri="{FF2B5EF4-FFF2-40B4-BE49-F238E27FC236}">
                <a16:creationId xmlns:a16="http://schemas.microsoft.com/office/drawing/2014/main" id="{13E9AD90-4B22-BD91-27E6-C850A8663B2B}"/>
              </a:ext>
            </a:extLst>
          </p:cNvPr>
          <p:cNvCxnSpPr>
            <a:cxnSpLocks/>
          </p:cNvCxnSpPr>
          <p:nvPr/>
        </p:nvCxnSpPr>
        <p:spPr>
          <a:xfrm>
            <a:off x="2996158" y="2725485"/>
            <a:ext cx="1124429" cy="3412847"/>
          </a:xfrm>
          <a:prstGeom prst="line">
            <a:avLst/>
          </a:prstGeom>
        </p:spPr>
        <p:style>
          <a:lnRef idx="2">
            <a:schemeClr val="accent1"/>
          </a:lnRef>
          <a:fillRef idx="0">
            <a:schemeClr val="accent1"/>
          </a:fillRef>
          <a:effectRef idx="1">
            <a:schemeClr val="accent1"/>
          </a:effectRef>
          <a:fontRef idx="minor">
            <a:schemeClr val="tx1"/>
          </a:fontRef>
        </p:style>
      </p:cxnSp>
      <p:cxnSp>
        <p:nvCxnSpPr>
          <p:cNvPr id="11" name="Connecteur droit 10">
            <a:extLst>
              <a:ext uri="{FF2B5EF4-FFF2-40B4-BE49-F238E27FC236}">
                <a16:creationId xmlns:a16="http://schemas.microsoft.com/office/drawing/2014/main" id="{FA4DB336-55E0-8BBC-C15E-3528014FBCE1}"/>
              </a:ext>
            </a:extLst>
          </p:cNvPr>
          <p:cNvCxnSpPr>
            <a:cxnSpLocks/>
          </p:cNvCxnSpPr>
          <p:nvPr/>
        </p:nvCxnSpPr>
        <p:spPr>
          <a:xfrm>
            <a:off x="2984583" y="1943400"/>
            <a:ext cx="885373" cy="0"/>
          </a:xfrm>
          <a:prstGeom prst="line">
            <a:avLst/>
          </a:prstGeom>
        </p:spPr>
        <p:style>
          <a:lnRef idx="2">
            <a:schemeClr val="accent1"/>
          </a:lnRef>
          <a:fillRef idx="0">
            <a:schemeClr val="accent1"/>
          </a:fillRef>
          <a:effectRef idx="1">
            <a:schemeClr val="accent1"/>
          </a:effectRef>
          <a:fontRef idx="minor">
            <a:schemeClr val="tx1"/>
          </a:fontRef>
        </p:style>
      </p:cxnSp>
      <p:sp>
        <p:nvSpPr>
          <p:cNvPr id="16" name="Sous-titre 2">
            <a:extLst>
              <a:ext uri="{FF2B5EF4-FFF2-40B4-BE49-F238E27FC236}">
                <a16:creationId xmlns:a16="http://schemas.microsoft.com/office/drawing/2014/main" id="{E0C65DEA-BAD0-8619-E780-EF22BCE958AB}"/>
              </a:ext>
            </a:extLst>
          </p:cNvPr>
          <p:cNvSpPr txBox="1">
            <a:spLocks/>
          </p:cNvSpPr>
          <p:nvPr/>
        </p:nvSpPr>
        <p:spPr>
          <a:xfrm>
            <a:off x="5539443" y="1115726"/>
            <a:ext cx="3345544" cy="55517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dirty="0"/>
              <a:t>100% = 1539 M$</a:t>
            </a:r>
          </a:p>
        </p:txBody>
      </p:sp>
      <p:sp>
        <p:nvSpPr>
          <p:cNvPr id="18" name="Sous-titre 2">
            <a:extLst>
              <a:ext uri="{FF2B5EF4-FFF2-40B4-BE49-F238E27FC236}">
                <a16:creationId xmlns:a16="http://schemas.microsoft.com/office/drawing/2014/main" id="{13D1FA9F-2D01-9242-4FC5-E4E7345A344F}"/>
              </a:ext>
            </a:extLst>
          </p:cNvPr>
          <p:cNvSpPr txBox="1">
            <a:spLocks/>
          </p:cNvSpPr>
          <p:nvPr/>
        </p:nvSpPr>
        <p:spPr>
          <a:xfrm>
            <a:off x="524412" y="6558029"/>
            <a:ext cx="3345544" cy="2711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200" dirty="0"/>
              <a:t>Source : site web de l’OMS</a:t>
            </a:r>
          </a:p>
        </p:txBody>
      </p:sp>
    </p:spTree>
    <p:extLst>
      <p:ext uri="{BB962C8B-B14F-4D97-AF65-F5344CB8AC3E}">
        <p14:creationId xmlns:p14="http://schemas.microsoft.com/office/powerpoint/2010/main" val="3096314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524000" y="305752"/>
            <a:ext cx="9144000" cy="477837"/>
          </a:xfrm>
        </p:spPr>
        <p:txBody>
          <a:bodyPr>
            <a:normAutofit fontScale="90000"/>
          </a:bodyPr>
          <a:lstStyle/>
          <a:p>
            <a:pPr algn="l"/>
            <a:r>
              <a:rPr lang="fr-FR" sz="2400" b="1" dirty="0"/>
              <a:t>2 ORGANISMES PRIVÉS DANS LES 5 PLUS GROS FINANCEURS, ET FINANÇANT DES PROGRAMMES CIBLÉS</a:t>
            </a:r>
          </a:p>
        </p:txBody>
      </p:sp>
      <p:pic>
        <p:nvPicPr>
          <p:cNvPr id="8" name="Image 7">
            <a:extLst>
              <a:ext uri="{FF2B5EF4-FFF2-40B4-BE49-F238E27FC236}">
                <a16:creationId xmlns:a16="http://schemas.microsoft.com/office/drawing/2014/main" id="{D4D5E058-D8B3-E445-A181-78CE5857DC59}"/>
              </a:ext>
            </a:extLst>
          </p:cNvPr>
          <p:cNvPicPr>
            <a:picLocks noChangeAspect="1"/>
          </p:cNvPicPr>
          <p:nvPr/>
        </p:nvPicPr>
        <p:blipFill>
          <a:blip r:embed="rId2"/>
          <a:stretch>
            <a:fillRect/>
          </a:stretch>
        </p:blipFill>
        <p:spPr>
          <a:xfrm>
            <a:off x="2718604" y="1587431"/>
            <a:ext cx="5573864" cy="4846838"/>
          </a:xfrm>
          <a:prstGeom prst="rect">
            <a:avLst/>
          </a:prstGeom>
        </p:spPr>
      </p:pic>
      <p:sp>
        <p:nvSpPr>
          <p:cNvPr id="7" name="ZoneTexte 6">
            <a:extLst>
              <a:ext uri="{FF2B5EF4-FFF2-40B4-BE49-F238E27FC236}">
                <a16:creationId xmlns:a16="http://schemas.microsoft.com/office/drawing/2014/main" id="{3266532F-6AEE-2679-F50D-037D34148D78}"/>
              </a:ext>
            </a:extLst>
          </p:cNvPr>
          <p:cNvSpPr txBox="1"/>
          <p:nvPr/>
        </p:nvSpPr>
        <p:spPr>
          <a:xfrm>
            <a:off x="7266528" y="3355253"/>
            <a:ext cx="936344" cy="307777"/>
          </a:xfrm>
          <a:prstGeom prst="rect">
            <a:avLst/>
          </a:prstGeom>
          <a:noFill/>
        </p:spPr>
        <p:txBody>
          <a:bodyPr wrap="square">
            <a:spAutoFit/>
          </a:bodyPr>
          <a:lstStyle/>
          <a:p>
            <a:r>
              <a:rPr lang="fr-FR" sz="1400" b="1" dirty="0"/>
              <a:t>Privé</a:t>
            </a:r>
            <a:endParaRPr lang="fr-FR" sz="1400" dirty="0"/>
          </a:p>
        </p:txBody>
      </p:sp>
      <p:sp>
        <p:nvSpPr>
          <p:cNvPr id="9" name="Flèche vers la droite 8">
            <a:extLst>
              <a:ext uri="{FF2B5EF4-FFF2-40B4-BE49-F238E27FC236}">
                <a16:creationId xmlns:a16="http://schemas.microsoft.com/office/drawing/2014/main" id="{5D1089B6-09FE-E66D-2D1A-D86BE1E74144}"/>
              </a:ext>
            </a:extLst>
          </p:cNvPr>
          <p:cNvSpPr/>
          <p:nvPr/>
        </p:nvSpPr>
        <p:spPr>
          <a:xfrm>
            <a:off x="6785882" y="3405548"/>
            <a:ext cx="480646" cy="199292"/>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vers la droite 9">
            <a:extLst>
              <a:ext uri="{FF2B5EF4-FFF2-40B4-BE49-F238E27FC236}">
                <a16:creationId xmlns:a16="http://schemas.microsoft.com/office/drawing/2014/main" id="{7B22A057-045A-5380-658F-5436FD6B8558}"/>
              </a:ext>
            </a:extLst>
          </p:cNvPr>
          <p:cNvSpPr/>
          <p:nvPr/>
        </p:nvSpPr>
        <p:spPr>
          <a:xfrm flipV="1">
            <a:off x="1946031" y="2063261"/>
            <a:ext cx="480646" cy="18542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Flèche vers la droite 10">
            <a:extLst>
              <a:ext uri="{FF2B5EF4-FFF2-40B4-BE49-F238E27FC236}">
                <a16:creationId xmlns:a16="http://schemas.microsoft.com/office/drawing/2014/main" id="{5B335BC6-95C6-EF4F-3705-6C012AEBE8FC}"/>
              </a:ext>
            </a:extLst>
          </p:cNvPr>
          <p:cNvSpPr/>
          <p:nvPr/>
        </p:nvSpPr>
        <p:spPr>
          <a:xfrm flipV="1">
            <a:off x="1946031" y="2461845"/>
            <a:ext cx="480646" cy="18542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Flèche vers la droite 11">
            <a:extLst>
              <a:ext uri="{FF2B5EF4-FFF2-40B4-BE49-F238E27FC236}">
                <a16:creationId xmlns:a16="http://schemas.microsoft.com/office/drawing/2014/main" id="{63B35B45-90A5-BA4D-92EE-B4836208957D}"/>
              </a:ext>
            </a:extLst>
          </p:cNvPr>
          <p:cNvSpPr/>
          <p:nvPr/>
        </p:nvSpPr>
        <p:spPr>
          <a:xfrm flipV="1">
            <a:off x="1946031" y="3505194"/>
            <a:ext cx="480646" cy="185420"/>
          </a:xfrm>
          <a:prstGeom prst="rightArrow">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ZoneTexte 3">
            <a:extLst>
              <a:ext uri="{FF2B5EF4-FFF2-40B4-BE49-F238E27FC236}">
                <a16:creationId xmlns:a16="http://schemas.microsoft.com/office/drawing/2014/main" id="{F84BE81D-4C80-FFFD-E3CA-6C7FCDBBB9C2}"/>
              </a:ext>
            </a:extLst>
          </p:cNvPr>
          <p:cNvSpPr txBox="1"/>
          <p:nvPr/>
        </p:nvSpPr>
        <p:spPr>
          <a:xfrm>
            <a:off x="2400954" y="944466"/>
            <a:ext cx="5891514" cy="584775"/>
          </a:xfrm>
          <a:prstGeom prst="rect">
            <a:avLst/>
          </a:prstGeom>
          <a:noFill/>
        </p:spPr>
        <p:txBody>
          <a:bodyPr wrap="square">
            <a:spAutoFit/>
          </a:bodyPr>
          <a:lstStyle/>
          <a:p>
            <a:pPr algn="ctr"/>
            <a:r>
              <a:rPr lang="fr-FR" sz="1600" b="1" dirty="0"/>
              <a:t>Distribution des contributions par acteur et par type de projet financé (2020-2021) </a:t>
            </a:r>
            <a:endParaRPr lang="fr-FR" sz="1600" dirty="0"/>
          </a:p>
        </p:txBody>
      </p:sp>
      <p:sp>
        <p:nvSpPr>
          <p:cNvPr id="5" name="Sous-titre 2">
            <a:extLst>
              <a:ext uri="{FF2B5EF4-FFF2-40B4-BE49-F238E27FC236}">
                <a16:creationId xmlns:a16="http://schemas.microsoft.com/office/drawing/2014/main" id="{C19242A4-F448-C556-4668-7640FE471987}"/>
              </a:ext>
            </a:extLst>
          </p:cNvPr>
          <p:cNvSpPr txBox="1">
            <a:spLocks/>
          </p:cNvSpPr>
          <p:nvPr/>
        </p:nvSpPr>
        <p:spPr>
          <a:xfrm>
            <a:off x="524412" y="6558029"/>
            <a:ext cx="3345544" cy="2711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fr-FR" sz="1200" dirty="0"/>
              <a:t>Source : site web de l’OMS</a:t>
            </a:r>
          </a:p>
        </p:txBody>
      </p:sp>
    </p:spTree>
    <p:extLst>
      <p:ext uri="{BB962C8B-B14F-4D97-AF65-F5344CB8AC3E}">
        <p14:creationId xmlns:p14="http://schemas.microsoft.com/office/powerpoint/2010/main" val="22443571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863691" y="240224"/>
            <a:ext cx="10224856" cy="477837"/>
          </a:xfrm>
        </p:spPr>
        <p:txBody>
          <a:bodyPr>
            <a:normAutofit fontScale="90000"/>
          </a:bodyPr>
          <a:lstStyle/>
          <a:p>
            <a:pPr algn="l"/>
            <a:r>
              <a:rPr lang="fr-FR" sz="2400" b="1" dirty="0"/>
              <a:t>UN TRAITÉ PRÉPARÉ PAR UNE SÉRIE DE RECOMMANDATIONS « MONDIALISÉES », PRÉMONITOIRES DE LA COVID </a:t>
            </a:r>
          </a:p>
        </p:txBody>
      </p:sp>
      <p:sp>
        <p:nvSpPr>
          <p:cNvPr id="7" name="ZoneTexte 6">
            <a:extLst>
              <a:ext uri="{FF2B5EF4-FFF2-40B4-BE49-F238E27FC236}">
                <a16:creationId xmlns:a16="http://schemas.microsoft.com/office/drawing/2014/main" id="{3266532F-6AEE-2679-F50D-037D34148D78}"/>
              </a:ext>
            </a:extLst>
          </p:cNvPr>
          <p:cNvSpPr txBox="1"/>
          <p:nvPr/>
        </p:nvSpPr>
        <p:spPr>
          <a:xfrm>
            <a:off x="372146" y="4388749"/>
            <a:ext cx="5081956" cy="2092881"/>
          </a:xfrm>
          <a:prstGeom prst="rect">
            <a:avLst/>
          </a:prstGeom>
          <a:noFill/>
        </p:spPr>
        <p:txBody>
          <a:bodyPr wrap="square">
            <a:spAutoFit/>
          </a:bodyPr>
          <a:lstStyle/>
          <a:p>
            <a:pPr algn="ctr"/>
            <a:r>
              <a:rPr lang="fr-FR" sz="1300" b="1" dirty="0"/>
              <a:t>Global </a:t>
            </a:r>
            <a:r>
              <a:rPr lang="fr-FR" sz="1300" b="1" dirty="0" err="1"/>
              <a:t>health</a:t>
            </a:r>
            <a:r>
              <a:rPr lang="fr-FR" sz="1300" b="1" dirty="0"/>
              <a:t> crises </a:t>
            </a:r>
            <a:r>
              <a:rPr lang="fr-FR" sz="1300" b="1" dirty="0" err="1"/>
              <a:t>task</a:t>
            </a:r>
            <a:r>
              <a:rPr lang="fr-FR" sz="1300" b="1" dirty="0"/>
              <a:t> force (GHCTF)</a:t>
            </a:r>
          </a:p>
          <a:p>
            <a:pPr algn="ctr"/>
            <a:endParaRPr lang="fr-FR" sz="1300" b="1" dirty="0"/>
          </a:p>
          <a:p>
            <a:pPr marL="285750" indent="-285750" algn="just">
              <a:buFont typeface="Arial" panose="020B0604020202020204" pitchFamily="34" charset="0"/>
              <a:buChar char="•"/>
            </a:pPr>
            <a:r>
              <a:rPr lang="fr-FR" sz="1300" dirty="0"/>
              <a:t>Créé en 2016</a:t>
            </a:r>
          </a:p>
          <a:p>
            <a:pPr marL="285750" indent="-285750" algn="just">
              <a:buFont typeface="Arial" panose="020B0604020202020204" pitchFamily="34" charset="0"/>
              <a:buChar char="•"/>
            </a:pPr>
            <a:r>
              <a:rPr lang="fr-FR" sz="1300" dirty="0"/>
              <a:t>Pour contrôler la mise en </a:t>
            </a:r>
            <a:r>
              <a:rPr lang="fr-FR" sz="1300" dirty="0" err="1"/>
              <a:t>oeuvre</a:t>
            </a:r>
            <a:r>
              <a:rPr lang="fr-FR" sz="1300" dirty="0"/>
              <a:t> des recommandations du HLP, et fournir des recommandations au Dg de l’ONU</a:t>
            </a:r>
          </a:p>
          <a:p>
            <a:pPr marL="285750" indent="-285750" algn="just">
              <a:buFont typeface="Arial" panose="020B0604020202020204" pitchFamily="34" charset="0"/>
              <a:buChar char="•"/>
            </a:pPr>
            <a:r>
              <a:rPr lang="fr-FR" sz="1300" dirty="0"/>
              <a:t>Co conduit </a:t>
            </a:r>
            <a:r>
              <a:rPr lang="fr-FR" sz="1300" b="0" i="0" dirty="0">
                <a:solidFill>
                  <a:srgbClr val="454545"/>
                </a:solidFill>
                <a:effectLst/>
                <a:highlight>
                  <a:srgbClr val="FFFFFF"/>
                </a:highlight>
                <a:latin typeface="Roboto" panose="02000000000000000000" pitchFamily="2" charset="0"/>
              </a:rPr>
              <a:t> par Ms. Amina J. Mohammed, Secrétaire général adjoint de l’ONU, par Dr. Margaret Chan, </a:t>
            </a:r>
            <a:r>
              <a:rPr lang="fr-FR" sz="1300" b="0" i="0" dirty="0" err="1">
                <a:solidFill>
                  <a:srgbClr val="454545"/>
                </a:solidFill>
                <a:effectLst/>
                <a:highlight>
                  <a:srgbClr val="FFFFFF"/>
                </a:highlight>
                <a:latin typeface="Roboto" panose="02000000000000000000" pitchFamily="2" charset="0"/>
              </a:rPr>
              <a:t>Director</a:t>
            </a:r>
            <a:r>
              <a:rPr lang="fr-FR" sz="1300" b="0" i="0" dirty="0">
                <a:solidFill>
                  <a:srgbClr val="454545"/>
                </a:solidFill>
                <a:effectLst/>
                <a:highlight>
                  <a:srgbClr val="FFFFFF"/>
                </a:highlight>
                <a:latin typeface="Roboto" panose="02000000000000000000" pitchFamily="2" charset="0"/>
              </a:rPr>
              <a:t>-General de l’OMS, et par Dr. Jim Yong Kim, </a:t>
            </a:r>
            <a:r>
              <a:rPr lang="fr-FR" sz="1300" b="0" i="0" dirty="0" err="1">
                <a:solidFill>
                  <a:srgbClr val="454545"/>
                </a:solidFill>
                <a:effectLst/>
                <a:highlight>
                  <a:srgbClr val="FFFFFF"/>
                </a:highlight>
                <a:latin typeface="Roboto" panose="02000000000000000000" pitchFamily="2" charset="0"/>
              </a:rPr>
              <a:t>President</a:t>
            </a:r>
            <a:r>
              <a:rPr lang="fr-FR" sz="1300" b="0" i="0" dirty="0">
                <a:solidFill>
                  <a:srgbClr val="454545"/>
                </a:solidFill>
                <a:effectLst/>
                <a:highlight>
                  <a:srgbClr val="FFFFFF"/>
                </a:highlight>
                <a:latin typeface="Roboto" panose="02000000000000000000" pitchFamily="2" charset="0"/>
              </a:rPr>
              <a:t> du World Bank Group</a:t>
            </a:r>
          </a:p>
          <a:p>
            <a:pPr marL="285750" indent="-285750" algn="just">
              <a:buFont typeface="Arial" panose="020B0604020202020204" pitchFamily="34" charset="0"/>
              <a:buChar char="•"/>
            </a:pPr>
            <a:r>
              <a:rPr lang="fr-FR" sz="1300" dirty="0">
                <a:solidFill>
                  <a:srgbClr val="454545"/>
                </a:solidFill>
                <a:highlight>
                  <a:srgbClr val="FFFFFF"/>
                </a:highlight>
                <a:latin typeface="Roboto" panose="02000000000000000000" pitchFamily="2" charset="0"/>
              </a:rPr>
              <a:t>12 membres dont </a:t>
            </a:r>
            <a:r>
              <a:rPr lang="fr-FR" sz="1300" dirty="0">
                <a:solidFill>
                  <a:srgbClr val="FF0000"/>
                </a:solidFill>
                <a:highlight>
                  <a:srgbClr val="FFFFFF"/>
                </a:highlight>
                <a:latin typeface="Roboto" panose="02000000000000000000" pitchFamily="2" charset="0"/>
              </a:rPr>
              <a:t>C. Elias, </a:t>
            </a:r>
            <a:r>
              <a:rPr lang="fr-FR" sz="1300" b="0" i="0" dirty="0">
                <a:solidFill>
                  <a:srgbClr val="FF0000"/>
                </a:solidFill>
                <a:effectLst/>
                <a:highlight>
                  <a:srgbClr val="FFFFFF"/>
                </a:highlight>
                <a:latin typeface="Roboto" panose="02000000000000000000" pitchFamily="2" charset="0"/>
              </a:rPr>
              <a:t> président du programme de développement de la fondation Bill et Melinda Gates</a:t>
            </a:r>
            <a:endParaRPr lang="fr-FR" sz="1300" dirty="0">
              <a:solidFill>
                <a:srgbClr val="FF0000"/>
              </a:solidFill>
            </a:endParaRPr>
          </a:p>
        </p:txBody>
      </p:sp>
      <p:pic>
        <p:nvPicPr>
          <p:cNvPr id="13" name="Image 12">
            <a:extLst>
              <a:ext uri="{FF2B5EF4-FFF2-40B4-BE49-F238E27FC236}">
                <a16:creationId xmlns:a16="http://schemas.microsoft.com/office/drawing/2014/main" id="{612D9A5E-7F02-3C37-1465-0287C8FA86B6}"/>
              </a:ext>
            </a:extLst>
          </p:cNvPr>
          <p:cNvPicPr>
            <a:picLocks noChangeAspect="1"/>
          </p:cNvPicPr>
          <p:nvPr/>
        </p:nvPicPr>
        <p:blipFill>
          <a:blip r:embed="rId2"/>
          <a:stretch>
            <a:fillRect/>
          </a:stretch>
        </p:blipFill>
        <p:spPr>
          <a:xfrm>
            <a:off x="1174348" y="912884"/>
            <a:ext cx="2289376" cy="856396"/>
          </a:xfrm>
          <a:prstGeom prst="rect">
            <a:avLst/>
          </a:prstGeom>
        </p:spPr>
      </p:pic>
      <p:sp>
        <p:nvSpPr>
          <p:cNvPr id="14" name="ZoneTexte 13">
            <a:extLst>
              <a:ext uri="{FF2B5EF4-FFF2-40B4-BE49-F238E27FC236}">
                <a16:creationId xmlns:a16="http://schemas.microsoft.com/office/drawing/2014/main" id="{2297A485-6F66-6F83-693E-0F0F5ABA353B}"/>
              </a:ext>
            </a:extLst>
          </p:cNvPr>
          <p:cNvSpPr txBox="1"/>
          <p:nvPr/>
        </p:nvSpPr>
        <p:spPr>
          <a:xfrm>
            <a:off x="445419" y="1954301"/>
            <a:ext cx="5062457" cy="2092881"/>
          </a:xfrm>
          <a:prstGeom prst="rect">
            <a:avLst/>
          </a:prstGeom>
          <a:noFill/>
        </p:spPr>
        <p:txBody>
          <a:bodyPr wrap="square">
            <a:spAutoFit/>
          </a:bodyPr>
          <a:lstStyle/>
          <a:p>
            <a:pPr algn="ctr"/>
            <a:r>
              <a:rPr lang="fr-FR" sz="1300" b="1" dirty="0"/>
              <a:t>High-</a:t>
            </a:r>
            <a:r>
              <a:rPr lang="fr-FR" sz="1300" b="1" dirty="0" err="1"/>
              <a:t>Level</a:t>
            </a:r>
            <a:r>
              <a:rPr lang="fr-FR" sz="1300" b="1" dirty="0"/>
              <a:t> Panel on the Global </a:t>
            </a:r>
            <a:r>
              <a:rPr lang="fr-FR" sz="1300" b="1" dirty="0" err="1"/>
              <a:t>Response</a:t>
            </a:r>
            <a:r>
              <a:rPr lang="fr-FR" sz="1300" b="1" dirty="0"/>
              <a:t> to </a:t>
            </a:r>
            <a:r>
              <a:rPr lang="fr-FR" sz="1300" b="1" dirty="0" err="1"/>
              <a:t>Health</a:t>
            </a:r>
            <a:r>
              <a:rPr lang="fr-FR" sz="1300" b="1" dirty="0"/>
              <a:t> Crises (HLP)</a:t>
            </a:r>
          </a:p>
          <a:p>
            <a:pPr algn="ctr"/>
            <a:endParaRPr lang="fr-FR" sz="1300" b="1" dirty="0"/>
          </a:p>
          <a:p>
            <a:pPr marL="285750" indent="-285750">
              <a:buFont typeface="Arial" panose="020B0604020202020204" pitchFamily="34" charset="0"/>
              <a:buChar char="•"/>
            </a:pPr>
            <a:r>
              <a:rPr lang="fr-FR" sz="1300" dirty="0" err="1"/>
              <a:t>Etabil</a:t>
            </a:r>
            <a:r>
              <a:rPr lang="fr-FR" sz="1300" dirty="0"/>
              <a:t> en avril 2015 par le DG de l’ONU, suite à l’épidémie d’Ebola en 2015</a:t>
            </a:r>
          </a:p>
          <a:p>
            <a:pPr marL="285750" indent="-285750">
              <a:buFont typeface="Arial" panose="020B0604020202020204" pitchFamily="34" charset="0"/>
              <a:buChar char="•"/>
            </a:pPr>
            <a:r>
              <a:rPr lang="fr-FR" sz="1300" dirty="0">
                <a:solidFill>
                  <a:srgbClr val="222222"/>
                </a:solidFill>
                <a:highlight>
                  <a:srgbClr val="FBFBFB"/>
                </a:highlight>
                <a:latin typeface="adobe-garamond-pro"/>
              </a:rPr>
              <a:t>Présidé par </a:t>
            </a:r>
            <a:r>
              <a:rPr lang="fr-FR" sz="1300" b="0" i="0" dirty="0">
                <a:solidFill>
                  <a:srgbClr val="222222"/>
                </a:solidFill>
                <a:effectLst/>
                <a:highlight>
                  <a:srgbClr val="FBFBFB"/>
                </a:highlight>
                <a:latin typeface="adobe-garamond-pro"/>
              </a:rPr>
              <a:t> </a:t>
            </a:r>
            <a:r>
              <a:rPr lang="fr-FR" sz="1300" b="0" i="0" dirty="0" err="1">
                <a:solidFill>
                  <a:srgbClr val="222222"/>
                </a:solidFill>
                <a:effectLst/>
                <a:highlight>
                  <a:srgbClr val="FBFBFB"/>
                </a:highlight>
                <a:latin typeface="adobe-garamond-pro"/>
              </a:rPr>
              <a:t>Jakaya</a:t>
            </a:r>
            <a:r>
              <a:rPr lang="fr-FR" sz="1300" b="0" i="0" dirty="0">
                <a:solidFill>
                  <a:srgbClr val="222222"/>
                </a:solidFill>
                <a:effectLst/>
                <a:highlight>
                  <a:srgbClr val="FBFBFB"/>
                </a:highlight>
                <a:latin typeface="adobe-garamond-pro"/>
              </a:rPr>
              <a:t> </a:t>
            </a:r>
            <a:r>
              <a:rPr lang="fr-FR" sz="1300" b="0" i="0" dirty="0" err="1">
                <a:solidFill>
                  <a:srgbClr val="222222"/>
                </a:solidFill>
                <a:effectLst/>
                <a:highlight>
                  <a:srgbClr val="FBFBFB"/>
                </a:highlight>
                <a:latin typeface="adobe-garamond-pro"/>
              </a:rPr>
              <a:t>Mrisho</a:t>
            </a:r>
            <a:r>
              <a:rPr lang="fr-FR" sz="1300" b="0" i="0" dirty="0">
                <a:solidFill>
                  <a:srgbClr val="222222"/>
                </a:solidFill>
                <a:effectLst/>
                <a:highlight>
                  <a:srgbClr val="FBFBFB"/>
                </a:highlight>
                <a:latin typeface="adobe-garamond-pro"/>
              </a:rPr>
              <a:t> </a:t>
            </a:r>
            <a:r>
              <a:rPr lang="fr-FR" sz="1300" b="0" i="0" dirty="0" err="1">
                <a:solidFill>
                  <a:srgbClr val="222222"/>
                </a:solidFill>
                <a:effectLst/>
                <a:highlight>
                  <a:srgbClr val="FBFBFB"/>
                </a:highlight>
                <a:latin typeface="adobe-garamond-pro"/>
              </a:rPr>
              <a:t>Kikwete</a:t>
            </a:r>
            <a:r>
              <a:rPr lang="fr-FR" sz="1300" b="0" i="0" dirty="0">
                <a:solidFill>
                  <a:srgbClr val="222222"/>
                </a:solidFill>
                <a:effectLst/>
                <a:highlight>
                  <a:srgbClr val="FBFBFB"/>
                </a:highlight>
                <a:latin typeface="adobe-garamond-pro"/>
              </a:rPr>
              <a:t>, </a:t>
            </a:r>
            <a:r>
              <a:rPr lang="fr-FR" sz="1300" b="0" i="0" dirty="0" err="1">
                <a:solidFill>
                  <a:srgbClr val="222222"/>
                </a:solidFill>
                <a:effectLst/>
                <a:highlight>
                  <a:srgbClr val="FBFBFB"/>
                </a:highlight>
                <a:latin typeface="adobe-garamond-pro"/>
              </a:rPr>
              <a:t>President</a:t>
            </a:r>
            <a:r>
              <a:rPr lang="fr-FR" sz="1300" b="0" i="0" dirty="0">
                <a:solidFill>
                  <a:srgbClr val="222222"/>
                </a:solidFill>
                <a:effectLst/>
                <a:highlight>
                  <a:srgbClr val="FBFBFB"/>
                </a:highlight>
                <a:latin typeface="adobe-garamond-pro"/>
              </a:rPr>
              <a:t> de </a:t>
            </a:r>
            <a:r>
              <a:rPr lang="fr-FR" sz="1300" b="0" i="0" dirty="0" err="1">
                <a:solidFill>
                  <a:srgbClr val="222222"/>
                </a:solidFill>
                <a:effectLst/>
                <a:highlight>
                  <a:srgbClr val="FBFBFB"/>
                </a:highlight>
                <a:latin typeface="adobe-garamond-pro"/>
              </a:rPr>
              <a:t>Tanzania</a:t>
            </a:r>
            <a:r>
              <a:rPr lang="fr-FR" sz="1300" b="0" i="0" dirty="0">
                <a:solidFill>
                  <a:srgbClr val="222222"/>
                </a:solidFill>
                <a:effectLst/>
                <a:highlight>
                  <a:srgbClr val="FBFBFB"/>
                </a:highlight>
                <a:latin typeface="adobe-garamond-pro"/>
              </a:rPr>
              <a:t>, avec 4 membres (Brazil, Suisse, Indonésie, Botswana), US)</a:t>
            </a:r>
            <a:endParaRPr lang="fr-FR" sz="1300" dirty="0"/>
          </a:p>
          <a:p>
            <a:pPr marL="285750" indent="-285750">
              <a:buFont typeface="Arial" panose="020B0604020202020204" pitchFamily="34" charset="0"/>
              <a:buChar char="•"/>
            </a:pPr>
            <a:r>
              <a:rPr lang="fr-FR" sz="1300" dirty="0"/>
              <a:t>Rapport « </a:t>
            </a:r>
            <a:r>
              <a:rPr lang="fr-FR" sz="1300" dirty="0" err="1"/>
              <a:t>Protége’r</a:t>
            </a:r>
            <a:r>
              <a:rPr lang="fr-FR" sz="1300" dirty="0"/>
              <a:t> l’humanité de futures crises sanitaires » produit en 2016</a:t>
            </a:r>
          </a:p>
          <a:p>
            <a:pPr algn="ctr"/>
            <a:endParaRPr lang="fr-FR" sz="1300" b="1" dirty="0"/>
          </a:p>
          <a:p>
            <a:pPr marL="285750" indent="-285750">
              <a:buFont typeface="Arial" panose="020B0604020202020204" pitchFamily="34" charset="0"/>
              <a:buChar char="•"/>
            </a:pPr>
            <a:endParaRPr lang="fr-FR" sz="1300" b="1" dirty="0"/>
          </a:p>
        </p:txBody>
      </p:sp>
      <p:pic>
        <p:nvPicPr>
          <p:cNvPr id="15" name="Image 14">
            <a:extLst>
              <a:ext uri="{FF2B5EF4-FFF2-40B4-BE49-F238E27FC236}">
                <a16:creationId xmlns:a16="http://schemas.microsoft.com/office/drawing/2014/main" id="{B0CE104E-0AF5-40C9-D038-AB8CB37E14EA}"/>
              </a:ext>
            </a:extLst>
          </p:cNvPr>
          <p:cNvPicPr>
            <a:picLocks noChangeAspect="1"/>
          </p:cNvPicPr>
          <p:nvPr/>
        </p:nvPicPr>
        <p:blipFill>
          <a:blip r:embed="rId3"/>
          <a:stretch>
            <a:fillRect/>
          </a:stretch>
        </p:blipFill>
        <p:spPr>
          <a:xfrm>
            <a:off x="6522014" y="969438"/>
            <a:ext cx="2113666" cy="701518"/>
          </a:xfrm>
          <a:prstGeom prst="rect">
            <a:avLst/>
          </a:prstGeom>
        </p:spPr>
      </p:pic>
      <p:sp>
        <p:nvSpPr>
          <p:cNvPr id="16" name="ZoneTexte 15">
            <a:extLst>
              <a:ext uri="{FF2B5EF4-FFF2-40B4-BE49-F238E27FC236}">
                <a16:creationId xmlns:a16="http://schemas.microsoft.com/office/drawing/2014/main" id="{EB6D9403-21C9-15CB-EC79-523501360921}"/>
              </a:ext>
            </a:extLst>
          </p:cNvPr>
          <p:cNvSpPr txBox="1"/>
          <p:nvPr/>
        </p:nvSpPr>
        <p:spPr>
          <a:xfrm>
            <a:off x="5835992" y="1769280"/>
            <a:ext cx="3566676" cy="4693593"/>
          </a:xfrm>
          <a:prstGeom prst="rect">
            <a:avLst/>
          </a:prstGeom>
          <a:noFill/>
        </p:spPr>
        <p:txBody>
          <a:bodyPr wrap="square">
            <a:spAutoFit/>
          </a:bodyPr>
          <a:lstStyle/>
          <a:p>
            <a:pPr algn="ctr"/>
            <a:r>
              <a:rPr lang="fr-FR" sz="1300" b="1" dirty="0">
                <a:latin typeface="Arial" panose="020B0604020202020204" pitchFamily="34" charset="0"/>
                <a:cs typeface="Arial" panose="020B0604020202020204" pitchFamily="34" charset="0"/>
              </a:rPr>
              <a:t>Global </a:t>
            </a:r>
            <a:r>
              <a:rPr lang="fr-FR" sz="1300" b="1" dirty="0" err="1">
                <a:latin typeface="Arial" panose="020B0604020202020204" pitchFamily="34" charset="0"/>
                <a:cs typeface="Arial" panose="020B0604020202020204" pitchFamily="34" charset="0"/>
              </a:rPr>
              <a:t>preparedness</a:t>
            </a:r>
            <a:r>
              <a:rPr lang="fr-FR" sz="1300" b="1" dirty="0">
                <a:latin typeface="Arial" panose="020B0604020202020204" pitchFamily="34" charset="0"/>
                <a:cs typeface="Arial" panose="020B0604020202020204" pitchFamily="34" charset="0"/>
              </a:rPr>
              <a:t> monitoring </a:t>
            </a:r>
            <a:r>
              <a:rPr lang="fr-FR" sz="1300" b="1" dirty="0" err="1">
                <a:latin typeface="Arial" panose="020B0604020202020204" pitchFamily="34" charset="0"/>
                <a:cs typeface="Arial" panose="020B0604020202020204" pitchFamily="34" charset="0"/>
              </a:rPr>
              <a:t>board</a:t>
            </a:r>
            <a:endParaRPr lang="fr-FR" sz="1300" b="1" dirty="0">
              <a:latin typeface="Arial" panose="020B0604020202020204" pitchFamily="34" charset="0"/>
              <a:cs typeface="Arial" panose="020B0604020202020204" pitchFamily="34" charset="0"/>
            </a:endParaRPr>
          </a:p>
          <a:p>
            <a:pPr algn="ctr"/>
            <a:endParaRPr lang="fr-FR" sz="1300" b="1" dirty="0"/>
          </a:p>
          <a:p>
            <a:pPr marL="285750" indent="-285750" algn="just">
              <a:buFont typeface="Arial" panose="020B0604020202020204" pitchFamily="34" charset="0"/>
              <a:buChar char="•"/>
            </a:pPr>
            <a:r>
              <a:rPr lang="fr-FR" sz="1300" dirty="0"/>
              <a:t>Créé en 2018 par le GHCTF</a:t>
            </a:r>
          </a:p>
          <a:p>
            <a:pPr marL="285750" indent="-285750" algn="just">
              <a:buFont typeface="Arial" panose="020B0604020202020204" pitchFamily="34" charset="0"/>
              <a:buChar char="•"/>
            </a:pPr>
            <a:r>
              <a:rPr lang="fr-FR" sz="1300" b="0" i="0" dirty="0">
                <a:solidFill>
                  <a:srgbClr val="3C4245"/>
                </a:solidFill>
                <a:effectLst/>
                <a:latin typeface="Arial" panose="020B0604020202020204" pitchFamily="34" charset="0"/>
              </a:rPr>
              <a:t>Objectif : implémenter la recommandation du GHCTF de mettre en place un mécanisme de suivi de la mise en œuvre des réformes de préparation pour un monde plus sûr au plan sanitaire</a:t>
            </a:r>
          </a:p>
          <a:p>
            <a:pPr marL="285750" indent="-285750" algn="just">
              <a:buFont typeface="Arial" panose="020B0604020202020204" pitchFamily="34" charset="0"/>
              <a:buChar char="•"/>
            </a:pPr>
            <a:r>
              <a:rPr lang="fr-FR" sz="1300" dirty="0">
                <a:solidFill>
                  <a:srgbClr val="3C4245"/>
                </a:solidFill>
                <a:latin typeface="Arial" panose="020B0604020202020204" pitchFamily="34" charset="0"/>
              </a:rPr>
              <a:t>Mode d’opération : </a:t>
            </a:r>
            <a:endParaRPr lang="fr-FR" sz="1300" b="0" i="0" dirty="0">
              <a:solidFill>
                <a:srgbClr val="3C4245"/>
              </a:solidFill>
              <a:effectLst/>
              <a:latin typeface="Arial" panose="020B0604020202020204" pitchFamily="34" charset="0"/>
            </a:endParaRPr>
          </a:p>
          <a:p>
            <a:pPr marL="285750" indent="-285750" algn="just">
              <a:buFont typeface="Arial" panose="020B0604020202020204" pitchFamily="34" charset="0"/>
              <a:buChar char="•"/>
            </a:pPr>
            <a:r>
              <a:rPr lang="fr-FR" sz="1300" dirty="0">
                <a:solidFill>
                  <a:srgbClr val="3C4245"/>
                </a:solidFill>
                <a:latin typeface="Arial" panose="020B0604020202020204" pitchFamily="34" charset="0"/>
              </a:rPr>
              <a:t>2 </a:t>
            </a:r>
            <a:r>
              <a:rPr lang="fr-FR" sz="1300" dirty="0" err="1">
                <a:solidFill>
                  <a:srgbClr val="3C4245"/>
                </a:solidFill>
                <a:latin typeface="Arial" panose="020B0604020202020204" pitchFamily="34" charset="0"/>
              </a:rPr>
              <a:t>co</a:t>
            </a:r>
            <a:r>
              <a:rPr lang="fr-FR" sz="1300" dirty="0">
                <a:solidFill>
                  <a:srgbClr val="3C4245"/>
                </a:solidFill>
                <a:latin typeface="Arial" panose="020B0604020202020204" pitchFamily="34" charset="0"/>
              </a:rPr>
              <a:t> chairman</a:t>
            </a:r>
          </a:p>
          <a:p>
            <a:pPr marL="285750" indent="-285750" algn="just">
              <a:buFont typeface="Arial" panose="020B0604020202020204" pitchFamily="34" charset="0"/>
              <a:buChar char="•"/>
            </a:pPr>
            <a:r>
              <a:rPr lang="fr-FR" sz="1300" dirty="0">
                <a:solidFill>
                  <a:srgbClr val="3C4245"/>
                </a:solidFill>
                <a:latin typeface="Arial" panose="020B0604020202020204" pitchFamily="34" charset="0"/>
              </a:rPr>
              <a:t>15 membres dont </a:t>
            </a:r>
          </a:p>
          <a:p>
            <a:pPr marL="742950" lvl="1" indent="-285750" algn="just">
              <a:buFont typeface="Arial" panose="020B0604020202020204" pitchFamily="34" charset="0"/>
              <a:buChar char="•"/>
            </a:pPr>
            <a:r>
              <a:rPr lang="fr-FR" sz="1300" dirty="0">
                <a:solidFill>
                  <a:srgbClr val="FF0000"/>
                </a:solidFill>
                <a:latin typeface="Arial" panose="020B0604020202020204" pitchFamily="34" charset="0"/>
              </a:rPr>
              <a:t>C. Elias, président du programme de développement de la fondation Bill et Melinda Gates</a:t>
            </a:r>
          </a:p>
          <a:p>
            <a:pPr marL="742950" lvl="1" indent="-285750" algn="just">
              <a:buFont typeface="Arial" panose="020B0604020202020204" pitchFamily="34" charset="0"/>
              <a:buChar char="•"/>
            </a:pPr>
            <a:r>
              <a:rPr lang="fr-FR" sz="1300" dirty="0">
                <a:solidFill>
                  <a:srgbClr val="FF0000"/>
                </a:solidFill>
                <a:latin typeface="Arial" panose="020B0604020202020204" pitchFamily="34" charset="0"/>
              </a:rPr>
              <a:t>Dr Z Feng, Vice-président de l’association Chinoise pour la prévention sanitaire, lead Chinois pendant la crise de la Covid</a:t>
            </a:r>
          </a:p>
          <a:p>
            <a:pPr marL="742950" lvl="1" indent="-285750" algn="just">
              <a:buFont typeface="Arial" panose="020B0604020202020204" pitchFamily="34" charset="0"/>
              <a:buChar char="•"/>
            </a:pPr>
            <a:r>
              <a:rPr lang="fr-FR" sz="1300" dirty="0">
                <a:solidFill>
                  <a:srgbClr val="FF0000"/>
                </a:solidFill>
                <a:latin typeface="Arial" panose="020B0604020202020204" pitchFamily="34" charset="0"/>
              </a:rPr>
              <a:t>Professeur V.J </a:t>
            </a:r>
            <a:r>
              <a:rPr lang="fr-FR" sz="1300" dirty="0" err="1">
                <a:solidFill>
                  <a:srgbClr val="FF0000"/>
                </a:solidFill>
                <a:latin typeface="Arial" panose="020B0604020202020204" pitchFamily="34" charset="0"/>
              </a:rPr>
              <a:t>Dzau</a:t>
            </a:r>
            <a:r>
              <a:rPr lang="fr-FR" sz="1300" dirty="0">
                <a:solidFill>
                  <a:srgbClr val="FF0000"/>
                </a:solidFill>
                <a:latin typeface="Arial" panose="020B0604020202020204" pitchFamily="34" charset="0"/>
              </a:rPr>
              <a:t>, président de l’Académie US de médecine et Vice-chairman du conseil national de recherche, , lead US pendant la crise de la Covid</a:t>
            </a:r>
          </a:p>
        </p:txBody>
      </p:sp>
      <p:sp>
        <p:nvSpPr>
          <p:cNvPr id="17" name="Flèche vers le bas 16">
            <a:extLst>
              <a:ext uri="{FF2B5EF4-FFF2-40B4-BE49-F238E27FC236}">
                <a16:creationId xmlns:a16="http://schemas.microsoft.com/office/drawing/2014/main" id="{4D31BCC9-2AF0-C33C-73F1-B20B134C6B98}"/>
              </a:ext>
            </a:extLst>
          </p:cNvPr>
          <p:cNvSpPr/>
          <p:nvPr/>
        </p:nvSpPr>
        <p:spPr>
          <a:xfrm>
            <a:off x="1520382" y="4020311"/>
            <a:ext cx="2345561" cy="354979"/>
          </a:xfrm>
          <a:prstGeom prst="downArrow">
            <a:avLst>
              <a:gd name="adj1" fmla="val 50000"/>
              <a:gd name="adj2" fmla="val 10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8" name="Flèche vers le bas 17">
            <a:extLst>
              <a:ext uri="{FF2B5EF4-FFF2-40B4-BE49-F238E27FC236}">
                <a16:creationId xmlns:a16="http://schemas.microsoft.com/office/drawing/2014/main" id="{F88D8E99-9536-8FCC-6721-67F70F0F5A8B}"/>
              </a:ext>
            </a:extLst>
          </p:cNvPr>
          <p:cNvSpPr/>
          <p:nvPr/>
        </p:nvSpPr>
        <p:spPr>
          <a:xfrm rot="16200000">
            <a:off x="3927139" y="4626140"/>
            <a:ext cx="3847604" cy="320866"/>
          </a:xfrm>
          <a:prstGeom prst="downArrow">
            <a:avLst>
              <a:gd name="adj1" fmla="val 50000"/>
              <a:gd name="adj2" fmla="val 10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9" name="Flèche vers le bas 18">
            <a:extLst>
              <a:ext uri="{FF2B5EF4-FFF2-40B4-BE49-F238E27FC236}">
                <a16:creationId xmlns:a16="http://schemas.microsoft.com/office/drawing/2014/main" id="{144DD927-A2E3-E524-B04C-B403C502FF50}"/>
              </a:ext>
            </a:extLst>
          </p:cNvPr>
          <p:cNvSpPr/>
          <p:nvPr/>
        </p:nvSpPr>
        <p:spPr>
          <a:xfrm rot="16200000">
            <a:off x="8001392" y="4479819"/>
            <a:ext cx="3847604" cy="320866"/>
          </a:xfrm>
          <a:prstGeom prst="downArrow">
            <a:avLst>
              <a:gd name="adj1" fmla="val 50000"/>
              <a:gd name="adj2" fmla="val 10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20" name="ZoneTexte 19">
            <a:extLst>
              <a:ext uri="{FF2B5EF4-FFF2-40B4-BE49-F238E27FC236}">
                <a16:creationId xmlns:a16="http://schemas.microsoft.com/office/drawing/2014/main" id="{470B8E1D-1D15-F163-430D-27A4C743BA5B}"/>
              </a:ext>
            </a:extLst>
          </p:cNvPr>
          <p:cNvSpPr txBox="1"/>
          <p:nvPr/>
        </p:nvSpPr>
        <p:spPr>
          <a:xfrm>
            <a:off x="10149761" y="3840033"/>
            <a:ext cx="1906794" cy="1600438"/>
          </a:xfrm>
          <a:prstGeom prst="rect">
            <a:avLst/>
          </a:prstGeom>
          <a:noFill/>
        </p:spPr>
        <p:txBody>
          <a:bodyPr wrap="square">
            <a:spAutoFit/>
          </a:bodyPr>
          <a:lstStyle/>
          <a:p>
            <a:pPr algn="ctr"/>
            <a:r>
              <a:rPr lang="fr-FR" sz="1400" b="1" dirty="0">
                <a:latin typeface="Arial" panose="020B0604020202020204" pitchFamily="34" charset="0"/>
                <a:cs typeface="Arial" panose="020B0604020202020204" pitchFamily="34" charset="0"/>
              </a:rPr>
              <a:t>Incitation à renforcer les mécanismes mondialisés pour un monde sanitaire plus sûr et équitable face aux pandémies </a:t>
            </a:r>
          </a:p>
        </p:txBody>
      </p:sp>
    </p:spTree>
    <p:extLst>
      <p:ext uri="{BB962C8B-B14F-4D97-AF65-F5344CB8AC3E}">
        <p14:creationId xmlns:p14="http://schemas.microsoft.com/office/powerpoint/2010/main" val="2017304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116681" y="302494"/>
            <a:ext cx="9958637" cy="477837"/>
          </a:xfrm>
        </p:spPr>
        <p:txBody>
          <a:bodyPr>
            <a:normAutofit fontScale="90000"/>
          </a:bodyPr>
          <a:lstStyle/>
          <a:p>
            <a:pPr algn="l"/>
            <a:r>
              <a:rPr lang="fr-FR" sz="2400" b="1" dirty="0"/>
              <a:t>LE NOUVEAU TRAITÉ DE L’OMS : PETIT FRÈRE D’UN TRAITÉ PLUS ANCIEN, AVEC DES ÉTAPES CLÉS DANS UN FUTUR TRÈS PROCHE</a:t>
            </a:r>
          </a:p>
        </p:txBody>
      </p:sp>
      <p:sp>
        <p:nvSpPr>
          <p:cNvPr id="7" name="ZoneTexte 6">
            <a:extLst>
              <a:ext uri="{FF2B5EF4-FFF2-40B4-BE49-F238E27FC236}">
                <a16:creationId xmlns:a16="http://schemas.microsoft.com/office/drawing/2014/main" id="{3266532F-6AEE-2679-F50D-037D34148D78}"/>
              </a:ext>
            </a:extLst>
          </p:cNvPr>
          <p:cNvSpPr txBox="1"/>
          <p:nvPr/>
        </p:nvSpPr>
        <p:spPr>
          <a:xfrm>
            <a:off x="534092" y="1144130"/>
            <a:ext cx="3803073" cy="646331"/>
          </a:xfrm>
          <a:prstGeom prst="rect">
            <a:avLst/>
          </a:prstGeom>
          <a:noFill/>
        </p:spPr>
        <p:txBody>
          <a:bodyPr wrap="square">
            <a:spAutoFit/>
          </a:bodyPr>
          <a:lstStyle/>
          <a:p>
            <a:pPr algn="ctr"/>
            <a:r>
              <a:rPr lang="fr-FR" b="1" dirty="0"/>
              <a:t>Règlement sanitaire international (RSI)  2005</a:t>
            </a:r>
            <a:endParaRPr lang="fr-FR" dirty="0"/>
          </a:p>
        </p:txBody>
      </p:sp>
      <p:sp>
        <p:nvSpPr>
          <p:cNvPr id="4" name="ZoneTexte 3">
            <a:extLst>
              <a:ext uri="{FF2B5EF4-FFF2-40B4-BE49-F238E27FC236}">
                <a16:creationId xmlns:a16="http://schemas.microsoft.com/office/drawing/2014/main" id="{0606D2E7-CF7F-DA18-8B09-AFE61681CA19}"/>
              </a:ext>
            </a:extLst>
          </p:cNvPr>
          <p:cNvSpPr txBox="1"/>
          <p:nvPr/>
        </p:nvSpPr>
        <p:spPr>
          <a:xfrm>
            <a:off x="7854835" y="1144130"/>
            <a:ext cx="2807624" cy="369332"/>
          </a:xfrm>
          <a:prstGeom prst="rect">
            <a:avLst/>
          </a:prstGeom>
          <a:noFill/>
        </p:spPr>
        <p:txBody>
          <a:bodyPr wrap="square">
            <a:spAutoFit/>
          </a:bodyPr>
          <a:lstStyle/>
          <a:p>
            <a:pPr algn="ctr"/>
            <a:r>
              <a:rPr lang="fr-FR" b="1" dirty="0"/>
              <a:t>Nouveau traité OMS</a:t>
            </a:r>
            <a:endParaRPr lang="fr-FR" dirty="0"/>
          </a:p>
        </p:txBody>
      </p:sp>
      <p:sp>
        <p:nvSpPr>
          <p:cNvPr id="5" name="ZoneTexte 4">
            <a:extLst>
              <a:ext uri="{FF2B5EF4-FFF2-40B4-BE49-F238E27FC236}">
                <a16:creationId xmlns:a16="http://schemas.microsoft.com/office/drawing/2014/main" id="{831BD71A-41E5-BB7F-E3DF-B3CC563615CC}"/>
              </a:ext>
            </a:extLst>
          </p:cNvPr>
          <p:cNvSpPr txBox="1"/>
          <p:nvPr/>
        </p:nvSpPr>
        <p:spPr>
          <a:xfrm>
            <a:off x="499367" y="2049259"/>
            <a:ext cx="4628217" cy="3970318"/>
          </a:xfrm>
          <a:prstGeom prst="rect">
            <a:avLst/>
          </a:prstGeom>
          <a:noFill/>
        </p:spPr>
        <p:txBody>
          <a:bodyPr wrap="square">
            <a:spAutoFit/>
          </a:bodyPr>
          <a:lstStyle/>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Nature :</a:t>
            </a:r>
            <a:r>
              <a:rPr lang="fr-FR" sz="1200" dirty="0">
                <a:solidFill>
                  <a:srgbClr val="1A1A1A"/>
                </a:solidFill>
                <a:highlight>
                  <a:srgbClr val="FFFFFF"/>
                </a:highlight>
                <a:latin typeface="Noto Sans" panose="020B0502040504020204" pitchFamily="34" charset="0"/>
              </a:rPr>
              <a:t> u</a:t>
            </a:r>
            <a:r>
              <a:rPr lang="fr-FR" sz="1200" b="0" i="0" dirty="0">
                <a:solidFill>
                  <a:srgbClr val="1A1A1A"/>
                </a:solidFill>
                <a:effectLst/>
                <a:highlight>
                  <a:srgbClr val="FFFFFF"/>
                </a:highlight>
                <a:latin typeface="Noto Sans" panose="020B0502040504020204" pitchFamily="34" charset="0"/>
              </a:rPr>
              <a:t>n instrument juridique international qui a force obligatoire pour les pays signataires.</a:t>
            </a: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Objectif :</a:t>
            </a:r>
            <a:r>
              <a:rPr lang="fr-FR" sz="1200" dirty="0">
                <a:solidFill>
                  <a:srgbClr val="1A1A1A"/>
                </a:solidFill>
                <a:highlight>
                  <a:srgbClr val="FFFFFF"/>
                </a:highlight>
                <a:latin typeface="Noto Sans" panose="020B0502040504020204" pitchFamily="34" charset="0"/>
              </a:rPr>
              <a:t> </a:t>
            </a:r>
            <a:r>
              <a:rPr lang="fr-FR" sz="1200" b="0" i="0" dirty="0">
                <a:solidFill>
                  <a:srgbClr val="1A1A1A"/>
                </a:solidFill>
                <a:effectLst/>
                <a:highlight>
                  <a:srgbClr val="FFFFFF"/>
                </a:highlight>
                <a:latin typeface="Noto Sans" panose="020B0502040504020204" pitchFamily="34" charset="0"/>
              </a:rPr>
              <a:t>aider la communauté internationale à éviter les risques graves pour la santé publique, susceptibles de se propager au-delà des frontières</a:t>
            </a: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O</a:t>
            </a:r>
            <a:r>
              <a:rPr lang="fr-FR" sz="1200" b="1" i="0" dirty="0">
                <a:solidFill>
                  <a:srgbClr val="1A1A1A"/>
                </a:solidFill>
                <a:effectLst/>
                <a:highlight>
                  <a:srgbClr val="FFFFFF"/>
                </a:highlight>
                <a:latin typeface="Noto Sans" panose="020B0502040504020204" pitchFamily="34" charset="0"/>
              </a:rPr>
              <a:t>bjet et portée  : </a:t>
            </a:r>
            <a:r>
              <a:rPr lang="fr-FR" sz="1200" b="0" i="0" dirty="0">
                <a:solidFill>
                  <a:srgbClr val="1A1A1A"/>
                </a:solidFill>
                <a:effectLst/>
                <a:highlight>
                  <a:srgbClr val="FFFFFF"/>
                </a:highlight>
                <a:latin typeface="Noto Sans" panose="020B0502040504020204" pitchFamily="34" charset="0"/>
              </a:rPr>
              <a:t>prévenir la propagation internationale des maladies, à s’en protéger, à la maîtriser et à y réagir par une action de santé publique proportionnée et limitée aux risques qu’elle présente pour la santé publique, en évitant de créer des entraves inutiles au trafic et au commerce internationaux. </a:t>
            </a: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Fonctionnement : </a:t>
            </a:r>
          </a:p>
          <a:p>
            <a:pPr marL="742950" lvl="1"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Comités d’urgences Sanitaires (CUS), composés d’experts internationaux, choisis dans une liste établie par le DG de l’OMS qui (i) qualifient la situation et (ii) proposent des mesures de prévention/ réaction</a:t>
            </a:r>
          </a:p>
          <a:p>
            <a:pPr marL="742950" lvl="1"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Propositions des CUS transmises au DG de l’OMS, qui décide seul en dernier ressort</a:t>
            </a:r>
          </a:p>
          <a:p>
            <a:pPr marL="742950" lvl="1" indent="-285750" algn="just">
              <a:buFont typeface="Arial" panose="020B0604020202020204" pitchFamily="34" charset="0"/>
              <a:buChar char="•"/>
            </a:pPr>
            <a:endParaRPr lang="fr-FR" sz="1200" dirty="0">
              <a:solidFill>
                <a:srgbClr val="1A1A1A"/>
              </a:solidFill>
              <a:highlight>
                <a:srgbClr val="FFFFFF"/>
              </a:highlight>
              <a:latin typeface="Noto Sans" panose="020B0502040504020204" pitchFamily="34" charset="0"/>
            </a:endParaRP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Révision en cours </a:t>
            </a:r>
            <a:r>
              <a:rPr lang="fr-FR" sz="1200" dirty="0">
                <a:solidFill>
                  <a:srgbClr val="1A1A1A"/>
                </a:solidFill>
                <a:highlight>
                  <a:srgbClr val="FFFFFF"/>
                </a:highlight>
                <a:latin typeface="Noto Sans" panose="020B0502040504020204" pitchFamily="34" charset="0"/>
              </a:rPr>
              <a:t>: </a:t>
            </a:r>
          </a:p>
        </p:txBody>
      </p:sp>
      <p:sp>
        <p:nvSpPr>
          <p:cNvPr id="6" name="ZoneTexte 5">
            <a:extLst>
              <a:ext uri="{FF2B5EF4-FFF2-40B4-BE49-F238E27FC236}">
                <a16:creationId xmlns:a16="http://schemas.microsoft.com/office/drawing/2014/main" id="{EBE316CD-068D-0F03-6FBB-4EBA7F9F2DD8}"/>
              </a:ext>
            </a:extLst>
          </p:cNvPr>
          <p:cNvSpPr txBox="1"/>
          <p:nvPr/>
        </p:nvSpPr>
        <p:spPr>
          <a:xfrm>
            <a:off x="6645523" y="2028041"/>
            <a:ext cx="4628217" cy="4154984"/>
          </a:xfrm>
          <a:prstGeom prst="rect">
            <a:avLst/>
          </a:prstGeom>
          <a:noFill/>
        </p:spPr>
        <p:txBody>
          <a:bodyPr wrap="square">
            <a:spAutoFit/>
          </a:bodyPr>
          <a:lstStyle/>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Nature :</a:t>
            </a:r>
            <a:r>
              <a:rPr lang="fr-FR" sz="1200" dirty="0">
                <a:solidFill>
                  <a:srgbClr val="1A1A1A"/>
                </a:solidFill>
                <a:highlight>
                  <a:srgbClr val="FFFFFF"/>
                </a:highlight>
                <a:latin typeface="Noto Sans" panose="020B0502040504020204" pitchFamily="34" charset="0"/>
              </a:rPr>
              <a:t> u</a:t>
            </a:r>
            <a:r>
              <a:rPr lang="fr-FR" sz="1200" b="0" i="0" dirty="0">
                <a:solidFill>
                  <a:srgbClr val="1A1A1A"/>
                </a:solidFill>
                <a:effectLst/>
                <a:highlight>
                  <a:srgbClr val="FFFFFF"/>
                </a:highlight>
                <a:latin typeface="Noto Sans" panose="020B0502040504020204" pitchFamily="34" charset="0"/>
              </a:rPr>
              <a:t>n instrument juridique international qui a force obligatoire pour 196 pays. </a:t>
            </a: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Objectif :</a:t>
            </a:r>
            <a:r>
              <a:rPr lang="fr-FR" sz="1200" dirty="0">
                <a:solidFill>
                  <a:srgbClr val="1A1A1A"/>
                </a:solidFill>
                <a:highlight>
                  <a:srgbClr val="FFFFFF"/>
                </a:highlight>
                <a:latin typeface="Noto Sans" panose="020B0502040504020204" pitchFamily="34" charset="0"/>
              </a:rPr>
              <a:t> identique à RSI</a:t>
            </a:r>
            <a:endParaRPr lang="fr-FR" sz="1200" b="0" i="0" dirty="0">
              <a:solidFill>
                <a:srgbClr val="1A1A1A"/>
              </a:solidFill>
              <a:effectLst/>
              <a:highlight>
                <a:srgbClr val="FFFFFF"/>
              </a:highlight>
              <a:latin typeface="Noto Sans" panose="020B0502040504020204" pitchFamily="34" charset="0"/>
            </a:endParaRP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O</a:t>
            </a:r>
            <a:r>
              <a:rPr lang="fr-FR" sz="1200" b="1" i="0" dirty="0">
                <a:solidFill>
                  <a:srgbClr val="1A1A1A"/>
                </a:solidFill>
                <a:effectLst/>
                <a:highlight>
                  <a:srgbClr val="FFFFFF"/>
                </a:highlight>
                <a:latin typeface="Noto Sans" panose="020B0502040504020204" pitchFamily="34" charset="0"/>
              </a:rPr>
              <a:t>bjet et portée  : </a:t>
            </a:r>
            <a:r>
              <a:rPr lang="fr-FR" sz="1200" dirty="0">
                <a:solidFill>
                  <a:srgbClr val="1A1A1A"/>
                </a:solidFill>
                <a:highlight>
                  <a:srgbClr val="FFFFFF"/>
                </a:highlight>
                <a:latin typeface="Noto Sans" panose="020B0502040504020204" pitchFamily="34" charset="0"/>
              </a:rPr>
              <a:t>identique à celui du RSI, avec </a:t>
            </a:r>
            <a:r>
              <a:rPr lang="fr-FR" sz="1200" dirty="0">
                <a:solidFill>
                  <a:srgbClr val="FF0000"/>
                </a:solidFill>
                <a:highlight>
                  <a:srgbClr val="FFFFFF"/>
                </a:highlight>
                <a:latin typeface="Noto Sans" panose="020B0502040504020204" pitchFamily="34" charset="0"/>
              </a:rPr>
              <a:t>une extension du périmètre des leviers couverts (environnement, ..), des moments de pertinence (en période pandémique </a:t>
            </a:r>
            <a:r>
              <a:rPr lang="fr-FR" sz="1200" b="1" dirty="0">
                <a:solidFill>
                  <a:srgbClr val="FF0000"/>
                </a:solidFill>
                <a:highlight>
                  <a:srgbClr val="FFFFFF"/>
                </a:highlight>
                <a:latin typeface="Noto Sans" panose="020B0502040504020204" pitchFamily="34" charset="0"/>
              </a:rPr>
              <a:t>et</a:t>
            </a:r>
            <a:r>
              <a:rPr lang="fr-FR" sz="1200" dirty="0">
                <a:solidFill>
                  <a:srgbClr val="FF0000"/>
                </a:solidFill>
                <a:highlight>
                  <a:srgbClr val="FFFFFF"/>
                </a:highlight>
                <a:latin typeface="Noto Sans" panose="020B0502040504020204" pitchFamily="34" charset="0"/>
              </a:rPr>
              <a:t> inter périodes) et de caractère automatique de la mise en </a:t>
            </a:r>
            <a:r>
              <a:rPr lang="fr-FR" sz="1200" dirty="0" err="1">
                <a:solidFill>
                  <a:srgbClr val="FF0000"/>
                </a:solidFill>
                <a:highlight>
                  <a:srgbClr val="FFFFFF"/>
                </a:highlight>
                <a:latin typeface="Noto Sans" panose="020B0502040504020204" pitchFamily="34" charset="0"/>
              </a:rPr>
              <a:t>oeuvre</a:t>
            </a:r>
            <a:r>
              <a:rPr lang="fr-FR" sz="1200" dirty="0">
                <a:solidFill>
                  <a:srgbClr val="FF0000"/>
                </a:solidFill>
                <a:highlight>
                  <a:srgbClr val="FFFFFF"/>
                </a:highlight>
                <a:latin typeface="Noto Sans" panose="020B0502040504020204" pitchFamily="34" charset="0"/>
              </a:rPr>
              <a:t> des processus couverts.  </a:t>
            </a:r>
            <a:endParaRPr lang="fr-FR" sz="1200" b="0" i="0" dirty="0">
              <a:solidFill>
                <a:srgbClr val="FF0000"/>
              </a:solidFill>
              <a:effectLst/>
              <a:highlight>
                <a:srgbClr val="FFFFFF"/>
              </a:highlight>
              <a:latin typeface="Noto Sans" panose="020B0502040504020204" pitchFamily="34" charset="0"/>
            </a:endParaRP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Fonctionnement : </a:t>
            </a:r>
          </a:p>
          <a:p>
            <a:pPr marL="742950" lvl="1"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Une conférence des partis, réunie tous les 3 ans pour un point de fonctionnement</a:t>
            </a:r>
          </a:p>
          <a:p>
            <a:pPr marL="742950" lvl="1"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Un bureau de 6 personnes</a:t>
            </a:r>
          </a:p>
          <a:p>
            <a:pPr marL="742950" lvl="1"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Des recommandations du bureau transmises au DG qui décide seul en dernier ressort</a:t>
            </a:r>
          </a:p>
          <a:p>
            <a:pPr marL="742950" lvl="1" indent="-285750" algn="just">
              <a:buFont typeface="Arial" panose="020B0604020202020204" pitchFamily="34" charset="0"/>
              <a:buChar char="•"/>
            </a:pPr>
            <a:endParaRPr lang="fr-FR" sz="1200" dirty="0">
              <a:solidFill>
                <a:srgbClr val="1A1A1A"/>
              </a:solidFill>
              <a:highlight>
                <a:srgbClr val="FFFFFF"/>
              </a:highlight>
              <a:latin typeface="Noto Sans" panose="020B0502040504020204" pitchFamily="34" charset="0"/>
            </a:endParaRPr>
          </a:p>
          <a:p>
            <a:pPr marL="285750" indent="-285750" algn="just">
              <a:buFont typeface="Arial" panose="020B0604020202020204" pitchFamily="34" charset="0"/>
              <a:buChar char="•"/>
            </a:pPr>
            <a:r>
              <a:rPr lang="fr-FR" sz="1200" b="1" dirty="0">
                <a:solidFill>
                  <a:srgbClr val="1A1A1A"/>
                </a:solidFill>
                <a:highlight>
                  <a:srgbClr val="FFFFFF"/>
                </a:highlight>
                <a:latin typeface="Noto Sans" panose="020B0502040504020204" pitchFamily="34" charset="0"/>
              </a:rPr>
              <a:t>Étapes en cours </a:t>
            </a:r>
            <a:r>
              <a:rPr lang="fr-FR" sz="1200" dirty="0">
                <a:solidFill>
                  <a:srgbClr val="1A1A1A"/>
                </a:solidFill>
                <a:highlight>
                  <a:srgbClr val="FFFFFF"/>
                </a:highlight>
                <a:latin typeface="Noto Sans" panose="020B0502040504020204" pitchFamily="34" charset="0"/>
              </a:rPr>
              <a:t>:</a:t>
            </a:r>
          </a:p>
          <a:p>
            <a:pPr marL="1200150" lvl="2"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Un round de finalisation du texte en cours</a:t>
            </a:r>
          </a:p>
          <a:p>
            <a:pPr marL="1200150" lvl="2"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Objectif de finalisation pour signature le 27 mai 2024</a:t>
            </a:r>
          </a:p>
          <a:p>
            <a:pPr marL="1200150" lvl="2" indent="-285750" algn="just">
              <a:buFont typeface="Arial" panose="020B0604020202020204" pitchFamily="34" charset="0"/>
              <a:buChar char="•"/>
            </a:pPr>
            <a:r>
              <a:rPr lang="fr-FR" sz="1200" dirty="0">
                <a:solidFill>
                  <a:srgbClr val="1A1A1A"/>
                </a:solidFill>
                <a:highlight>
                  <a:srgbClr val="FFFFFF"/>
                </a:highlight>
                <a:latin typeface="Noto Sans" panose="020B0502040504020204" pitchFamily="34" charset="0"/>
              </a:rPr>
              <a:t>Ratification par la suite, par pays signataire, selon leurs règles propres </a:t>
            </a:r>
          </a:p>
        </p:txBody>
      </p:sp>
    </p:spTree>
    <p:extLst>
      <p:ext uri="{BB962C8B-B14F-4D97-AF65-F5344CB8AC3E}">
        <p14:creationId xmlns:p14="http://schemas.microsoft.com/office/powerpoint/2010/main" val="1664367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40D434C-C372-4EF2-707A-B41ED0F19F5E}"/>
              </a:ext>
            </a:extLst>
          </p:cNvPr>
          <p:cNvSpPr/>
          <p:nvPr/>
        </p:nvSpPr>
        <p:spPr>
          <a:xfrm>
            <a:off x="1064871" y="5440101"/>
            <a:ext cx="9201873" cy="740780"/>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600779" y="-6808"/>
            <a:ext cx="11591221" cy="477837"/>
          </a:xfrm>
        </p:spPr>
        <p:txBody>
          <a:bodyPr>
            <a:normAutofit fontScale="90000"/>
          </a:bodyPr>
          <a:lstStyle/>
          <a:p>
            <a:pPr algn="l"/>
            <a:r>
              <a:rPr lang="fr-FR" sz="2400" b="1" dirty="0"/>
              <a:t>DES ZONES DE RISQUE POUR LA SOUVERAINETÉ DANS LE DÉTAIL DU NOUVEAU TRAITÉ (1/2)</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3229217451"/>
              </p:ext>
            </p:extLst>
          </p:nvPr>
        </p:nvGraphicFramePr>
        <p:xfrm>
          <a:off x="239210" y="1153935"/>
          <a:ext cx="11713579" cy="3754120"/>
        </p:xfrm>
        <a:graphic>
          <a:graphicData uri="http://schemas.openxmlformats.org/drawingml/2006/table">
            <a:tbl>
              <a:tblPr firstRow="1" bandRow="1">
                <a:tableStyleId>{5C22544A-7EE6-4342-B048-85BDC9FD1C3A}</a:tableStyleId>
              </a:tblPr>
              <a:tblGrid>
                <a:gridCol w="2870522">
                  <a:extLst>
                    <a:ext uri="{9D8B030D-6E8A-4147-A177-3AD203B41FA5}">
                      <a16:colId xmlns:a16="http://schemas.microsoft.com/office/drawing/2014/main" val="3238776962"/>
                    </a:ext>
                  </a:extLst>
                </a:gridCol>
                <a:gridCol w="8843057">
                  <a:extLst>
                    <a:ext uri="{9D8B030D-6E8A-4147-A177-3AD203B41FA5}">
                      <a16:colId xmlns:a16="http://schemas.microsoft.com/office/drawing/2014/main" val="2909780280"/>
                    </a:ext>
                  </a:extLst>
                </a:gridCol>
              </a:tblGrid>
              <a:tr h="223452">
                <a:tc>
                  <a:txBody>
                    <a:bodyPr/>
                    <a:lstStyle/>
                    <a:p>
                      <a:r>
                        <a:rPr lang="fr-FR" sz="1200" dirty="0">
                          <a:latin typeface="Arial" panose="020B0604020202020204" pitchFamily="34" charset="0"/>
                          <a:cs typeface="Arial" panose="020B0604020202020204" pitchFamily="34" charset="0"/>
                        </a:rPr>
                        <a:t>Principe générateur de risques</a:t>
                      </a:r>
                    </a:p>
                  </a:txBody>
                  <a:tcPr/>
                </a:tc>
                <a:tc>
                  <a:txBody>
                    <a:bodyPr/>
                    <a:lstStyle/>
                    <a:p>
                      <a:pPr algn="ctr">
                        <a:spcAft>
                          <a:spcPts val="0"/>
                        </a:spcAft>
                      </a:pPr>
                      <a:r>
                        <a:rPr lang="fr-FR" sz="1200" b="1" dirty="0">
                          <a:effectLst/>
                          <a:latin typeface="Arial" panose="020B0604020202020204" pitchFamily="34" charset="0"/>
                          <a:cs typeface="Arial" panose="020B0604020202020204" pitchFamily="34" charset="0"/>
                        </a:rPr>
                        <a:t>Commentaire</a:t>
                      </a:r>
                      <a:endParaRPr lang="fr-FR" sz="12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200" dirty="0">
                          <a:effectLst/>
                          <a:latin typeface="Calibri" panose="020F0502020204030204" pitchFamily="34" charset="0"/>
                        </a:rPr>
                        <a:t>Principe de l’OMS comme « autorité directrice »</a:t>
                      </a:r>
                    </a:p>
                  </a:txBody>
                  <a:tcPr marL="68580" marR="68580" marT="0" marB="0"/>
                </a:tc>
                <a:tc>
                  <a:txBody>
                    <a:bodyPr/>
                    <a:lstStyle/>
                    <a:p>
                      <a:pPr algn="just">
                        <a:spcAft>
                          <a:spcPts val="0"/>
                        </a:spcAft>
                      </a:pPr>
                      <a:r>
                        <a:rPr lang="fr-FR" sz="1200">
                          <a:effectLst/>
                          <a:latin typeface="Calibri" panose="020F0502020204030204" pitchFamily="34" charset="0"/>
                        </a:rPr>
                        <a:t>Le domaine de la santé relève de la politique de la nation, donc du gouvernement et du PM</a:t>
                      </a:r>
                    </a:p>
                    <a:p>
                      <a:pPr algn="just">
                        <a:spcAft>
                          <a:spcPts val="0"/>
                        </a:spcAft>
                      </a:pPr>
                      <a:r>
                        <a:rPr lang="fr-FR" sz="1200">
                          <a:effectLst/>
                          <a:latin typeface="Calibri" panose="020F0502020204030204" pitchFamily="34" charset="0"/>
                        </a:rPr>
                        <a:t>La souveraineté réside en la nation.</a:t>
                      </a:r>
                    </a:p>
                    <a:p>
                      <a:pPr algn="just">
                        <a:spcAft>
                          <a:spcPts val="0"/>
                        </a:spcAft>
                      </a:pPr>
                      <a:r>
                        <a:rPr lang="fr-FR" sz="1200">
                          <a:effectLst/>
                          <a:latin typeface="Calibri" panose="020F0502020204030204" pitchFamily="34" charset="0"/>
                        </a:rPr>
                        <a:t>Il y a donc un transfert de souveraineté vers l’OMS</a:t>
                      </a:r>
                    </a:p>
                  </a:txBody>
                  <a:tcPr marL="68580" marR="68580" marT="0" marB="0"/>
                </a:tc>
                <a:extLst>
                  <a:ext uri="{0D108BD9-81ED-4DB2-BD59-A6C34878D82A}">
                    <a16:rowId xmlns:a16="http://schemas.microsoft.com/office/drawing/2014/main" val="1515929343"/>
                  </a:ext>
                </a:extLst>
              </a:tr>
              <a:tr h="370840">
                <a:tc>
                  <a:txBody>
                    <a:bodyPr/>
                    <a:lstStyle/>
                    <a:p>
                      <a:pPr>
                        <a:spcAft>
                          <a:spcPts val="0"/>
                        </a:spcAft>
                      </a:pPr>
                      <a:r>
                        <a:rPr lang="fr-FR" sz="1200" dirty="0">
                          <a:effectLst/>
                          <a:latin typeface="Calibri" panose="020F0502020204030204" pitchFamily="34" charset="0"/>
                        </a:rPr>
                        <a:t>Pouvoir normatif attribué à la « Conférence des Parties »</a:t>
                      </a:r>
                    </a:p>
                  </a:txBody>
                  <a:tcPr marL="68580" marR="68580" marT="0" marB="0"/>
                </a:tc>
                <a:tc>
                  <a:txBody>
                    <a:bodyPr/>
                    <a:lstStyle/>
                    <a:p>
                      <a:pPr algn="just">
                        <a:spcAft>
                          <a:spcPts val="0"/>
                        </a:spcAft>
                      </a:pPr>
                      <a:r>
                        <a:rPr lang="fr-FR" sz="1200">
                          <a:effectLst/>
                          <a:latin typeface="Calibri" panose="020F0502020204030204" pitchFamily="34" charset="0"/>
                        </a:rPr>
                        <a:t>Lignes directrices, recommandations peuvent relever de la </a:t>
                      </a:r>
                      <a:r>
                        <a:rPr lang="fr-FR" sz="1200" i="1">
                          <a:effectLst/>
                          <a:latin typeface="Calibri" panose="020F0502020204030204" pitchFamily="34" charset="0"/>
                        </a:rPr>
                        <a:t>soft law</a:t>
                      </a:r>
                      <a:r>
                        <a:rPr lang="fr-FR" sz="1200">
                          <a:effectLst/>
                          <a:latin typeface="Calibri" panose="020F0502020204030204" pitchFamily="34" charset="0"/>
                        </a:rPr>
                        <a:t>, mais la notion de norme reste imprécise et peut être considérée comme obligatoire pour les Etats parties. Il demeure, que même </a:t>
                      </a:r>
                      <a:r>
                        <a:rPr lang="fr-FR" sz="1200" i="1">
                          <a:effectLst/>
                          <a:latin typeface="Calibri" panose="020F0502020204030204" pitchFamily="34" charset="0"/>
                        </a:rPr>
                        <a:t>soft law</a:t>
                      </a:r>
                      <a:r>
                        <a:rPr lang="fr-FR" sz="1200">
                          <a:effectLst/>
                          <a:latin typeface="Calibri" panose="020F0502020204030204" pitchFamily="34" charset="0"/>
                        </a:rPr>
                        <a:t>, les institutions produisent du droit pouvant modifier l’ordonnancement juridique préexistant qui relève du législateur, du Gouvernement et de l’autorité administrative</a:t>
                      </a:r>
                    </a:p>
                  </a:txBody>
                  <a:tcPr marL="68580" marR="68580" marT="0" marB="0"/>
                </a:tc>
                <a:extLst>
                  <a:ext uri="{0D108BD9-81ED-4DB2-BD59-A6C34878D82A}">
                    <a16:rowId xmlns:a16="http://schemas.microsoft.com/office/drawing/2014/main" val="3775692477"/>
                  </a:ext>
                </a:extLst>
              </a:tr>
              <a:tr h="370840">
                <a:tc>
                  <a:txBody>
                    <a:bodyPr/>
                    <a:lstStyle/>
                    <a:p>
                      <a:pPr>
                        <a:spcAft>
                          <a:spcPts val="0"/>
                        </a:spcAft>
                      </a:pPr>
                      <a:r>
                        <a:rPr lang="fr-FR" sz="1200" dirty="0">
                          <a:effectLst/>
                          <a:latin typeface="Calibri" panose="020F0502020204030204" pitchFamily="34" charset="0"/>
                        </a:rPr>
                        <a:t>Principe de soutien à la « vaccination systématique »</a:t>
                      </a:r>
                    </a:p>
                  </a:txBody>
                  <a:tcPr marL="68580" marR="68580" marT="0" marB="0"/>
                </a:tc>
                <a:tc>
                  <a:txBody>
                    <a:bodyPr/>
                    <a:lstStyle/>
                    <a:p>
                      <a:pPr algn="just">
                        <a:spcAft>
                          <a:spcPts val="0"/>
                        </a:spcAft>
                      </a:pPr>
                      <a:r>
                        <a:rPr lang="fr-FR" sz="1200" dirty="0">
                          <a:effectLst/>
                          <a:latin typeface="Calibri" panose="020F0502020204030204" pitchFamily="34" charset="0"/>
                        </a:rPr>
                        <a:t>1) Cette stipulation introduit en tant que principe une obligation directe dans le traité pour les Etat dans la gestion d’une future pandémie. Comment savoir que la solution est nécessairement vaccinale alors que la maladie est encore inconnue ?</a:t>
                      </a:r>
                    </a:p>
                    <a:p>
                      <a:pPr algn="just">
                        <a:spcAft>
                          <a:spcPts val="0"/>
                        </a:spcAft>
                      </a:pPr>
                      <a:r>
                        <a:rPr lang="fr-FR" sz="1200" dirty="0">
                          <a:effectLst/>
                          <a:latin typeface="Calibri" panose="020F0502020204030204" pitchFamily="34" charset="0"/>
                        </a:rPr>
                        <a:t>2) Une telle stipulation porte atteinte au principe de la liberté prévu par l’article 4 DDHC</a:t>
                      </a:r>
                    </a:p>
                    <a:p>
                      <a:pPr algn="just">
                        <a:spcAft>
                          <a:spcPts val="0"/>
                        </a:spcAft>
                      </a:pPr>
                      <a:r>
                        <a:rPr lang="fr-FR" sz="1200" dirty="0">
                          <a:effectLst/>
                          <a:latin typeface="Calibri" panose="020F0502020204030204" pitchFamily="34" charset="0"/>
                        </a:rPr>
                        <a:t>3) Une telle atteinte à cette liberté relève du législateur : « garanties fondamentales pour l’exercice des libertés publiques ».</a:t>
                      </a:r>
                    </a:p>
                  </a:txBody>
                  <a:tcPr marL="68580" marR="68580" marT="0" marB="0"/>
                </a:tc>
                <a:extLst>
                  <a:ext uri="{0D108BD9-81ED-4DB2-BD59-A6C34878D82A}">
                    <a16:rowId xmlns:a16="http://schemas.microsoft.com/office/drawing/2014/main" val="1136223328"/>
                  </a:ext>
                </a:extLst>
              </a:tr>
              <a:tr h="370840">
                <a:tc>
                  <a:txBody>
                    <a:bodyPr/>
                    <a:lstStyle/>
                    <a:p>
                      <a:pPr>
                        <a:spcAft>
                          <a:spcPts val="0"/>
                        </a:spcAft>
                      </a:pPr>
                      <a:r>
                        <a:rPr lang="fr-FR" sz="1200" dirty="0">
                          <a:effectLst/>
                          <a:latin typeface="Calibri" panose="020F0502020204030204" pitchFamily="34" charset="0"/>
                        </a:rPr>
                        <a:t>Obligation pour les Parties de réformer leurs systèmes d’information en matière d’état civil</a:t>
                      </a:r>
                    </a:p>
                  </a:txBody>
                  <a:tcPr marL="68580" marR="68580" marT="0" marB="0"/>
                </a:tc>
                <a:tc>
                  <a:txBody>
                    <a:bodyPr/>
                    <a:lstStyle/>
                    <a:p>
                      <a:pPr algn="just">
                        <a:spcAft>
                          <a:spcPts val="0"/>
                        </a:spcAft>
                      </a:pPr>
                      <a:r>
                        <a:rPr lang="fr-FR" sz="1200" dirty="0">
                          <a:effectLst/>
                          <a:latin typeface="Calibri" panose="020F0502020204030204" pitchFamily="34" charset="0"/>
                        </a:rPr>
                        <a:t>Droit au respect de la vie privée, reconnue comme ayant valeur </a:t>
                      </a:r>
                      <a:r>
                        <a:rPr lang="fr-FR" sz="1200" dirty="0">
                          <a:solidFill>
                            <a:srgbClr val="000000"/>
                          </a:solidFill>
                          <a:effectLst/>
                          <a:latin typeface="Calibri" panose="020F0502020204030204" pitchFamily="34" charset="0"/>
                        </a:rPr>
                        <a:t>constitutionnelle (CC, 23 juill. 1999, n° 99-416 DC, cons. 45. V. Aussi : CC, 18 janv. 1995, n° 94-352 DC, cons. 3 ; CC, 22 avr. 1997, n° 97-389 DC, cons. 44 ; CC, 30 mars 2012, n° 2012-227 QPC, cons. 6)</a:t>
                      </a:r>
                      <a:endParaRPr lang="fr-FR" sz="1200" dirty="0">
                        <a:effectLst/>
                        <a:latin typeface="Calibri" panose="020F0502020204030204" pitchFamily="34" charset="0"/>
                      </a:endParaRPr>
                    </a:p>
                    <a:p>
                      <a:pPr algn="just">
                        <a:spcAft>
                          <a:spcPts val="0"/>
                        </a:spcAft>
                      </a:pPr>
                      <a:r>
                        <a:rPr lang="fr-FR" sz="1200" dirty="0">
                          <a:effectLst/>
                          <a:latin typeface="Calibri" panose="020F0502020204030204" pitchFamily="34" charset="0"/>
                        </a:rPr>
                        <a:t>La jurisprudence CC rattache cette liberté à l’article 2 DDHC.</a:t>
                      </a:r>
                    </a:p>
                    <a:p>
                      <a:pPr algn="just">
                        <a:spcAft>
                          <a:spcPts val="0"/>
                        </a:spcAft>
                      </a:pPr>
                      <a:r>
                        <a:rPr lang="fr-FR" sz="1200" dirty="0">
                          <a:effectLst/>
                          <a:latin typeface="Calibri" panose="020F0502020204030204" pitchFamily="34" charset="0"/>
                        </a:rPr>
                        <a:t>L’état et la capacité des personnes relèvent du domaine du législateur (art. 34, al. 1</a:t>
                      </a:r>
                      <a:r>
                        <a:rPr lang="fr-FR" sz="1200" baseline="30000" dirty="0">
                          <a:effectLst/>
                          <a:latin typeface="Calibri" panose="020F0502020204030204" pitchFamily="34" charset="0"/>
                        </a:rPr>
                        <a:t>er</a:t>
                      </a:r>
                      <a:r>
                        <a:rPr lang="fr-FR" sz="1200" dirty="0">
                          <a:effectLst/>
                          <a:latin typeface="Calibri" panose="020F0502020204030204" pitchFamily="34" charset="0"/>
                        </a:rPr>
                        <a:t>)</a:t>
                      </a:r>
                    </a:p>
                  </a:txBody>
                  <a:tcPr marL="68580" marR="68580" marT="0" marB="0"/>
                </a:tc>
                <a:extLst>
                  <a:ext uri="{0D108BD9-81ED-4DB2-BD59-A6C34878D82A}">
                    <a16:rowId xmlns:a16="http://schemas.microsoft.com/office/drawing/2014/main" val="3928881512"/>
                  </a:ext>
                </a:extLst>
              </a:tr>
              <a:tr h="370840">
                <a:tc>
                  <a:txBody>
                    <a:bodyPr/>
                    <a:lstStyle/>
                    <a:p>
                      <a:pPr>
                        <a:spcAft>
                          <a:spcPts val="0"/>
                        </a:spcAft>
                      </a:pPr>
                      <a:r>
                        <a:rPr lang="fr-FR" sz="1200" dirty="0">
                          <a:effectLst/>
                          <a:latin typeface="Calibri" panose="020F0502020204030204" pitchFamily="34" charset="0"/>
                        </a:rPr>
                        <a:t>Immixtion dans les politiques nationales</a:t>
                      </a:r>
                    </a:p>
                  </a:txBody>
                  <a:tcPr marL="68580" marR="68580" marT="0" marB="0"/>
                </a:tc>
                <a:tc>
                  <a:txBody>
                    <a:bodyPr/>
                    <a:lstStyle/>
                    <a:p>
                      <a:pPr algn="just">
                        <a:spcAft>
                          <a:spcPts val="0"/>
                        </a:spcAft>
                      </a:pPr>
                      <a:r>
                        <a:rPr lang="fr-FR" sz="1200">
                          <a:effectLst/>
                          <a:latin typeface="Calibri" panose="020F0502020204030204" pitchFamily="34" charset="0"/>
                        </a:rPr>
                        <a:t>L’indicatif a valeur d’impératif</a:t>
                      </a:r>
                    </a:p>
                    <a:p>
                      <a:pPr algn="just">
                        <a:spcAft>
                          <a:spcPts val="0"/>
                        </a:spcAft>
                      </a:pPr>
                      <a:r>
                        <a:rPr lang="fr-FR" sz="1200">
                          <a:effectLst/>
                          <a:latin typeface="Calibri" panose="020F0502020204030204" pitchFamily="34" charset="0"/>
                        </a:rPr>
                        <a:t>Obligation d’élaborer une politique nationale adaptée aux stipulations du Traité : transfert de souveraineté car la politique de la nation relève du Gouvernement sous la direction du PM et la souveraineté appartient à la nation.</a:t>
                      </a:r>
                    </a:p>
                  </a:txBody>
                  <a:tcPr marL="68580" marR="68580" marT="0" marB="0"/>
                </a:tc>
                <a:extLst>
                  <a:ext uri="{0D108BD9-81ED-4DB2-BD59-A6C34878D82A}">
                    <a16:rowId xmlns:a16="http://schemas.microsoft.com/office/drawing/2014/main" val="3043501602"/>
                  </a:ext>
                </a:extLst>
              </a:tr>
              <a:tr h="370840">
                <a:tc>
                  <a:txBody>
                    <a:bodyPr/>
                    <a:lstStyle/>
                    <a:p>
                      <a:pPr>
                        <a:spcAft>
                          <a:spcPts val="0"/>
                        </a:spcAft>
                      </a:pPr>
                      <a:r>
                        <a:rPr lang="fr-FR" sz="1200" dirty="0">
                          <a:effectLst/>
                          <a:latin typeface="Calibri" panose="020F0502020204030204" pitchFamily="34" charset="0"/>
                        </a:rPr>
                        <a:t>Immixtion dans les politiques nationales et dans l’exercice du pouvoir législatif</a:t>
                      </a:r>
                    </a:p>
                  </a:txBody>
                  <a:tcPr marL="68580" marR="68580" marT="0" marB="0"/>
                </a:tc>
                <a:tc>
                  <a:txBody>
                    <a:bodyPr/>
                    <a:lstStyle/>
                    <a:p>
                      <a:pPr algn="just">
                        <a:spcAft>
                          <a:spcPts val="0"/>
                        </a:spcAft>
                      </a:pPr>
                      <a:r>
                        <a:rPr lang="fr-FR" sz="1200" dirty="0">
                          <a:effectLst/>
                          <a:latin typeface="Calibri" panose="020F0502020204030204" pitchFamily="34" charset="0"/>
                        </a:rPr>
                        <a:t>Obligation de légiférer et immixtion dans la compétence régalienne du législateur et du pouvoir réglementaire</a:t>
                      </a:r>
                    </a:p>
                    <a:p>
                      <a:pPr algn="just">
                        <a:spcAft>
                          <a:spcPts val="0"/>
                        </a:spcAft>
                      </a:pPr>
                      <a:r>
                        <a:rPr lang="fr-FR" sz="1200" dirty="0">
                          <a:solidFill>
                            <a:srgbClr val="000000"/>
                          </a:solidFill>
                          <a:effectLst/>
                          <a:latin typeface="Calibri" panose="020F0502020204030204" pitchFamily="34" charset="0"/>
                        </a:rPr>
                        <a:t>Le régime de la propriété, des droits réels et des obligations civiles et commerciales relève du législateur (propriété intellectuelle)</a:t>
                      </a:r>
                      <a:endParaRPr lang="fr-FR" sz="1200" dirty="0">
                        <a:effectLst/>
                        <a:latin typeface="Calibri" panose="020F0502020204030204" pitchFamily="34" charset="0"/>
                      </a:endParaRPr>
                    </a:p>
                  </a:txBody>
                  <a:tcPr marL="68580" marR="68580" marT="0" marB="0"/>
                </a:tc>
                <a:extLst>
                  <a:ext uri="{0D108BD9-81ED-4DB2-BD59-A6C34878D82A}">
                    <a16:rowId xmlns:a16="http://schemas.microsoft.com/office/drawing/2014/main" val="2957800272"/>
                  </a:ext>
                </a:extLst>
              </a:tr>
            </a:tbl>
          </a:graphicData>
        </a:graphic>
      </p:graphicFrame>
      <p:sp>
        <p:nvSpPr>
          <p:cNvPr id="4" name="Titre 1">
            <a:extLst>
              <a:ext uri="{FF2B5EF4-FFF2-40B4-BE49-F238E27FC236}">
                <a16:creationId xmlns:a16="http://schemas.microsoft.com/office/drawing/2014/main" id="{4AC69D7A-0789-7D98-5F26-98D6EA0E3C88}"/>
              </a:ext>
            </a:extLst>
          </p:cNvPr>
          <p:cNvSpPr txBox="1">
            <a:spLocks/>
          </p:cNvSpPr>
          <p:nvPr/>
        </p:nvSpPr>
        <p:spPr>
          <a:xfrm>
            <a:off x="730030" y="5465146"/>
            <a:ext cx="10022851" cy="47783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600" b="1" dirty="0"/>
              <a:t>Détail des articles et des principes constitutionnels enfreints exposés dans les annexes de cet article</a:t>
            </a:r>
          </a:p>
        </p:txBody>
      </p:sp>
    </p:spTree>
    <p:extLst>
      <p:ext uri="{BB962C8B-B14F-4D97-AF65-F5344CB8AC3E}">
        <p14:creationId xmlns:p14="http://schemas.microsoft.com/office/powerpoint/2010/main" val="32996844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239209" y="-6808"/>
            <a:ext cx="11713578" cy="477837"/>
          </a:xfrm>
        </p:spPr>
        <p:txBody>
          <a:bodyPr>
            <a:normAutofit fontScale="90000"/>
          </a:bodyPr>
          <a:lstStyle/>
          <a:p>
            <a:pPr algn="l"/>
            <a:r>
              <a:rPr lang="fr-FR" sz="2400" b="1" dirty="0"/>
              <a:t>DES ZONES DE RISQUE POUR LA SOUVERAINETÉ DANS LE DÉTAIL DU NOUVEAU TRAITÉ (2/2)</a:t>
            </a:r>
          </a:p>
        </p:txBody>
      </p:sp>
      <p:graphicFrame>
        <p:nvGraphicFramePr>
          <p:cNvPr id="3" name="Tableau 2">
            <a:extLst>
              <a:ext uri="{FF2B5EF4-FFF2-40B4-BE49-F238E27FC236}">
                <a16:creationId xmlns:a16="http://schemas.microsoft.com/office/drawing/2014/main" id="{04F3604E-38E9-B70F-1A16-A8F5215145B6}"/>
              </a:ext>
            </a:extLst>
          </p:cNvPr>
          <p:cNvGraphicFramePr>
            <a:graphicFrameLocks noGrp="1"/>
          </p:cNvGraphicFramePr>
          <p:nvPr>
            <p:extLst>
              <p:ext uri="{D42A27DB-BD31-4B8C-83A1-F6EECF244321}">
                <p14:modId xmlns:p14="http://schemas.microsoft.com/office/powerpoint/2010/main" val="2389281043"/>
              </p:ext>
            </p:extLst>
          </p:nvPr>
        </p:nvGraphicFramePr>
        <p:xfrm>
          <a:off x="239208" y="1049763"/>
          <a:ext cx="11713579" cy="4480560"/>
        </p:xfrm>
        <a:graphic>
          <a:graphicData uri="http://schemas.openxmlformats.org/drawingml/2006/table">
            <a:tbl>
              <a:tblPr firstRow="1" bandRow="1">
                <a:tableStyleId>{5C22544A-7EE6-4342-B048-85BDC9FD1C3A}</a:tableStyleId>
              </a:tblPr>
              <a:tblGrid>
                <a:gridCol w="2870522">
                  <a:extLst>
                    <a:ext uri="{9D8B030D-6E8A-4147-A177-3AD203B41FA5}">
                      <a16:colId xmlns:a16="http://schemas.microsoft.com/office/drawing/2014/main" val="3238776962"/>
                    </a:ext>
                  </a:extLst>
                </a:gridCol>
                <a:gridCol w="8843057">
                  <a:extLst>
                    <a:ext uri="{9D8B030D-6E8A-4147-A177-3AD203B41FA5}">
                      <a16:colId xmlns:a16="http://schemas.microsoft.com/office/drawing/2014/main" val="2909780280"/>
                    </a:ext>
                  </a:extLst>
                </a:gridCol>
              </a:tblGrid>
              <a:tr h="223452">
                <a:tc>
                  <a:txBody>
                    <a:bodyPr/>
                    <a:lstStyle/>
                    <a:p>
                      <a:r>
                        <a:rPr lang="fr-FR" sz="1200" dirty="0">
                          <a:latin typeface="Arial" panose="020B0604020202020204" pitchFamily="34" charset="0"/>
                          <a:cs typeface="Arial" panose="020B0604020202020204" pitchFamily="34" charset="0"/>
                        </a:rPr>
                        <a:t>Principe générateur de risques</a:t>
                      </a:r>
                    </a:p>
                  </a:txBody>
                  <a:tcPr/>
                </a:tc>
                <a:tc>
                  <a:txBody>
                    <a:bodyPr/>
                    <a:lstStyle/>
                    <a:p>
                      <a:pPr algn="ctr">
                        <a:spcAft>
                          <a:spcPts val="0"/>
                        </a:spcAft>
                      </a:pPr>
                      <a:r>
                        <a:rPr lang="fr-FR" sz="1200" b="1" dirty="0">
                          <a:effectLst/>
                          <a:latin typeface="Arial" panose="020B0604020202020204" pitchFamily="34" charset="0"/>
                          <a:cs typeface="Arial" panose="020B0604020202020204" pitchFamily="34" charset="0"/>
                        </a:rPr>
                        <a:t>Commentaire</a:t>
                      </a:r>
                      <a:endParaRPr lang="fr-FR" sz="1200" dirty="0">
                        <a:effectLst/>
                        <a:latin typeface="Arial" panose="020B060402020202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978504663"/>
                  </a:ext>
                </a:extLst>
              </a:tr>
              <a:tr h="370840">
                <a:tc>
                  <a:txBody>
                    <a:bodyPr/>
                    <a:lstStyle/>
                    <a:p>
                      <a:pPr>
                        <a:spcAft>
                          <a:spcPts val="0"/>
                        </a:spcAft>
                      </a:pPr>
                      <a:r>
                        <a:rPr lang="fr-FR" sz="1200" dirty="0">
                          <a:effectLst/>
                          <a:latin typeface="Calibri" panose="020F0502020204030204" pitchFamily="34" charset="0"/>
                        </a:rPr>
                        <a:t>Obligation de prendre des mesures débordant largement le domaine de la santé publique</a:t>
                      </a:r>
                    </a:p>
                  </a:txBody>
                  <a:tcPr marL="68580" marR="68580" marT="0" marB="0"/>
                </a:tc>
                <a:tc>
                  <a:txBody>
                    <a:bodyPr/>
                    <a:lstStyle/>
                    <a:p>
                      <a:pPr>
                        <a:spcAft>
                          <a:spcPts val="0"/>
                        </a:spcAft>
                      </a:pPr>
                      <a:r>
                        <a:rPr lang="fr-FR" sz="1200" dirty="0">
                          <a:effectLst/>
                          <a:latin typeface="Calibri" panose="020F0502020204030204" pitchFamily="34" charset="0"/>
                        </a:rPr>
                        <a:t>« </a:t>
                      </a:r>
                      <a:r>
                        <a:rPr lang="fr-FR" sz="1200" i="1" dirty="0">
                          <a:effectLst/>
                          <a:latin typeface="Calibri" panose="020F0502020204030204" pitchFamily="34" charset="0"/>
                        </a:rPr>
                        <a:t>déterminants sociaux, environnementaux et économiques de la santé</a:t>
                      </a:r>
                      <a:r>
                        <a:rPr lang="fr-FR" sz="1200" dirty="0">
                          <a:effectLst/>
                          <a:latin typeface="Calibri" panose="020F0502020204030204" pitchFamily="34" charset="0"/>
                        </a:rPr>
                        <a:t> » = prétexte à déborder l’objet du traité. Immixtion possible dans toutes les politiques publiques nationales et possible atteintes aux libertés publiques protégées par la loi.</a:t>
                      </a:r>
                    </a:p>
                  </a:txBody>
                  <a:tcPr marL="68580" marR="68580" marT="0" marB="0"/>
                </a:tc>
                <a:extLst>
                  <a:ext uri="{0D108BD9-81ED-4DB2-BD59-A6C34878D82A}">
                    <a16:rowId xmlns:a16="http://schemas.microsoft.com/office/drawing/2014/main" val="1244101062"/>
                  </a:ext>
                </a:extLst>
              </a:tr>
              <a:tr h="370840">
                <a:tc>
                  <a:txBody>
                    <a:bodyPr/>
                    <a:lstStyle/>
                    <a:p>
                      <a:pPr>
                        <a:spcAft>
                          <a:spcPts val="0"/>
                        </a:spcAft>
                      </a:pPr>
                      <a:r>
                        <a:rPr lang="fr-FR" sz="1200" dirty="0">
                          <a:effectLst/>
                          <a:latin typeface="Calibri" panose="020F0502020204030204" pitchFamily="34" charset="0"/>
                        </a:rPr>
                        <a:t>Immixtion dans la gestion par l’Etat Partie de ses finances publiques</a:t>
                      </a:r>
                    </a:p>
                  </a:txBody>
                  <a:tcPr marL="68580" marR="68580" marT="0" marB="0"/>
                </a:tc>
                <a:tc>
                  <a:txBody>
                    <a:bodyPr/>
                    <a:lstStyle/>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Obligation de mobiliser des ressources financières qui relèvent de la loi de finance</a:t>
                      </a:r>
                    </a:p>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Obligation pour les Etats d’alléger leur dette ? (art. 34 = objectif d’équilibre des comptes des administrations publiques)</a:t>
                      </a:r>
                    </a:p>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immixtion dans la gestion budgétaire.</a:t>
                      </a:r>
                    </a:p>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Obligation de mise en adéquation avec la stratégie financière déterminée par l’OMS</a:t>
                      </a:r>
                    </a:p>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Création d’une institution financière nouvelle : le mécanisme financier de coordination.</a:t>
                      </a:r>
                    </a:p>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Les objectifs de l’action de l’Etat relèvent du législateur (loi de programmation) art 34, al 8.</a:t>
                      </a:r>
                    </a:p>
                    <a:p>
                      <a:pPr marL="215900">
                        <a:spcAft>
                          <a:spcPts val="0"/>
                        </a:spcAft>
                      </a:pPr>
                      <a:r>
                        <a:rPr lang="fr-FR" sz="1200" dirty="0">
                          <a:effectLst/>
                          <a:latin typeface="Calibri" panose="020F0502020204030204" pitchFamily="34" charset="0"/>
                        </a:rPr>
                        <a:t>-</a:t>
                      </a:r>
                      <a:r>
                        <a:rPr lang="fr-FR" sz="1200" dirty="0">
                          <a:effectLst/>
                          <a:latin typeface="Times New Roman" panose="02020603050405020304" pitchFamily="18" charset="0"/>
                        </a:rPr>
                        <a:t>      </a:t>
                      </a:r>
                      <a:r>
                        <a:rPr lang="fr-FR" sz="1200" dirty="0">
                          <a:effectLst/>
                          <a:latin typeface="Calibri" panose="020F0502020204030204" pitchFamily="34" charset="0"/>
                        </a:rPr>
                        <a:t>PPP (implication d’acteurs non étatiques dans le financement du mécanisme de coordination – art. 20 § 4)</a:t>
                      </a:r>
                    </a:p>
                    <a:p>
                      <a:pPr marL="71755">
                        <a:spcAft>
                          <a:spcPts val="0"/>
                        </a:spcAft>
                      </a:pPr>
                      <a:r>
                        <a:rPr lang="fr-FR" sz="1200" dirty="0">
                          <a:effectLst/>
                          <a:latin typeface="Calibri" panose="020F0502020204030204" pitchFamily="34" charset="0"/>
                        </a:rPr>
                        <a:t>Risque de privation des compétences budgétaires propres d’un Etat partie</a:t>
                      </a:r>
                    </a:p>
                  </a:txBody>
                  <a:tcPr marL="68580" marR="68580" marT="0" marB="0"/>
                </a:tc>
                <a:extLst>
                  <a:ext uri="{0D108BD9-81ED-4DB2-BD59-A6C34878D82A}">
                    <a16:rowId xmlns:a16="http://schemas.microsoft.com/office/drawing/2014/main" val="367794991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Calibri" panose="020F0502020204030204" pitchFamily="34" charset="0"/>
                        </a:rPr>
                        <a:t>« Coopération et coordination avec les instruments et les cadres juridiques applicables »</a:t>
                      </a:r>
                    </a:p>
                  </a:txBody>
                  <a:tcPr marL="68580" marR="68580" marT="0" marB="0"/>
                </a:tc>
                <a:tc>
                  <a:txBody>
                    <a:bodyPr/>
                    <a:lstStyle/>
                    <a:p>
                      <a:pPr>
                        <a:spcAft>
                          <a:spcPts val="0"/>
                        </a:spcAft>
                      </a:pPr>
                      <a:r>
                        <a:rPr lang="fr-FR" sz="1200" dirty="0">
                          <a:effectLst/>
                          <a:latin typeface="Calibri" panose="020F0502020204030204" pitchFamily="34" charset="0"/>
                        </a:rPr>
                        <a:t>Atteinte à la souveraineté de l’Etat de déterminer son cadre juridique par la loi et le règlement.</a:t>
                      </a:r>
                    </a:p>
                    <a:p>
                      <a:pPr>
                        <a:spcAft>
                          <a:spcPts val="0"/>
                        </a:spcAft>
                      </a:pPr>
                      <a:r>
                        <a:rPr lang="fr-FR" sz="1200" dirty="0">
                          <a:effectLst/>
                          <a:latin typeface="Calibri" panose="020F0502020204030204" pitchFamily="34" charset="0"/>
                        </a:rPr>
                        <a:t>Obligation de soumission aux « normes » établies par la Conférence des parties et de les transposer dans l’ordre interne.</a:t>
                      </a:r>
                    </a:p>
                    <a:p>
                      <a:pPr>
                        <a:spcAft>
                          <a:spcPts val="0"/>
                        </a:spcAft>
                      </a:pPr>
                      <a:r>
                        <a:rPr lang="fr-FR" sz="1200" dirty="0">
                          <a:effectLst/>
                          <a:latin typeface="Calibri" panose="020F0502020204030204" pitchFamily="34" charset="0"/>
                        </a:rPr>
                        <a:t>Risque de privation des compétences propres d’un Etat partie.</a:t>
                      </a:r>
                    </a:p>
                  </a:txBody>
                  <a:tcPr marL="68580" marR="68580" marT="0" marB="0" anchor="ctr"/>
                </a:tc>
                <a:extLst>
                  <a:ext uri="{0D108BD9-81ED-4DB2-BD59-A6C34878D82A}">
                    <a16:rowId xmlns:a16="http://schemas.microsoft.com/office/drawing/2014/main" val="262025342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b="0" dirty="0">
                          <a:effectLst/>
                          <a:latin typeface="Arial" panose="020B0604020202020204" pitchFamily="34" charset="0"/>
                          <a:cs typeface="Arial" panose="020B0604020202020204" pitchFamily="34" charset="0"/>
                        </a:rPr>
                        <a:t>Principe de l’adoption des règlements par consensus</a:t>
                      </a:r>
                    </a:p>
                  </a:txBody>
                  <a:tcPr marL="68580" marR="68580" marT="0" marB="0"/>
                </a:tc>
                <a:tc>
                  <a:txBody>
                    <a:bodyPr/>
                    <a:lstStyle/>
                    <a:p>
                      <a:pPr>
                        <a:spcAft>
                          <a:spcPts val="0"/>
                        </a:spcAft>
                      </a:pPr>
                      <a:r>
                        <a:rPr lang="fr-FR" sz="1200" dirty="0">
                          <a:effectLst/>
                          <a:latin typeface="Calibri" panose="020F0502020204030204" pitchFamily="34" charset="0"/>
                        </a:rPr>
                        <a:t>Une forme de chèque en blanc ?</a:t>
                      </a:r>
                    </a:p>
                    <a:p>
                      <a:pPr>
                        <a:spcAft>
                          <a:spcPts val="0"/>
                        </a:spcAft>
                      </a:pPr>
                      <a:r>
                        <a:rPr lang="fr-FR" sz="1200" dirty="0">
                          <a:effectLst/>
                          <a:latin typeface="Calibri" panose="020F0502020204030204" pitchFamily="34" charset="0"/>
                        </a:rPr>
                        <a:t>Risque de dérive vers un fonctionnement de nature </a:t>
                      </a:r>
                      <a:r>
                        <a:rPr lang="fr-FR" sz="1200" b="1" dirty="0">
                          <a:effectLst/>
                          <a:latin typeface="Calibri" panose="020F0502020204030204" pitchFamily="34" charset="0"/>
                        </a:rPr>
                        <a:t>fédéral</a:t>
                      </a:r>
                      <a:r>
                        <a:rPr lang="fr-FR" sz="1200" dirty="0">
                          <a:effectLst/>
                          <a:latin typeface="Calibri" panose="020F0502020204030204" pitchFamily="34" charset="0"/>
                        </a:rPr>
                        <a:t>. Seule l’unanimité garantit le respect de la souveraineté de l’Etat partie.</a:t>
                      </a:r>
                    </a:p>
                    <a:p>
                      <a:pPr>
                        <a:spcAft>
                          <a:spcPts val="0"/>
                        </a:spcAft>
                      </a:pPr>
                      <a:r>
                        <a:rPr lang="fr-FR" sz="1200" dirty="0">
                          <a:effectLst/>
                          <a:latin typeface="Calibri" panose="020F0502020204030204" pitchFamily="34" charset="0"/>
                        </a:rPr>
                        <a:t>Que faire si un Etat n’est pas d’accord ? Y a-t-il consensus contre lui et se voit-il imposer les règlements adoptés ? Cela peut amener la COP à obliger un Etat à se conformer à un consensus majoritaire.</a:t>
                      </a:r>
                    </a:p>
                    <a:p>
                      <a:pPr>
                        <a:spcAft>
                          <a:spcPts val="0"/>
                        </a:spcAft>
                      </a:pPr>
                      <a:r>
                        <a:rPr lang="fr-FR" sz="1200" dirty="0">
                          <a:effectLst/>
                          <a:latin typeface="Calibri" panose="020F0502020204030204" pitchFamily="34" charset="0"/>
                        </a:rPr>
                        <a:t>Privation d’un Etat partie de ses compétences propres.</a:t>
                      </a:r>
                    </a:p>
                  </a:txBody>
                  <a:tcPr marL="68580" marR="68580" marT="0" marB="0"/>
                </a:tc>
                <a:extLst>
                  <a:ext uri="{0D108BD9-81ED-4DB2-BD59-A6C34878D82A}">
                    <a16:rowId xmlns:a16="http://schemas.microsoft.com/office/drawing/2014/main" val="358131549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1200" dirty="0">
                          <a:effectLst/>
                          <a:latin typeface="Calibri" panose="020F0502020204030204" pitchFamily="34" charset="0"/>
                        </a:rPr>
                        <a:t>Adoption des amendements, annexes et protocoles au Traité par « consensus »</a:t>
                      </a:r>
                    </a:p>
                  </a:txBody>
                  <a:tcPr marL="68580" marR="68580" marT="0" marB="0"/>
                </a:tc>
                <a:tc>
                  <a:txBody>
                    <a:bodyPr/>
                    <a:lstStyle/>
                    <a:p>
                      <a:pPr>
                        <a:spcAft>
                          <a:spcPts val="0"/>
                        </a:spcAft>
                      </a:pPr>
                      <a:r>
                        <a:rPr lang="fr-FR" sz="1200" dirty="0">
                          <a:effectLst/>
                          <a:latin typeface="Calibri" panose="020F0502020204030204" pitchFamily="34" charset="0"/>
                        </a:rPr>
                        <a:t>Cette formule introduit un système de révision déguisée des traités en dehors de l’approbation parlementaire des Etats parties, ce qui permet de contourner l’obligation pour tout Etat de ratifier par la loi toute modification ou apport au traité et ayant valeur conventionnelle.</a:t>
                      </a:r>
                    </a:p>
                    <a:p>
                      <a:pPr>
                        <a:spcAft>
                          <a:spcPts val="0"/>
                        </a:spcAft>
                      </a:pPr>
                      <a:r>
                        <a:rPr lang="fr-FR" sz="1200" dirty="0">
                          <a:effectLst/>
                          <a:latin typeface="Calibri" panose="020F0502020204030204" pitchFamily="34" charset="0"/>
                        </a:rPr>
                        <a:t>Ce système de révision déguisée concentre tous les pouvoirs au sein de la conférence des parties dans un système proche du modèle fédéral.</a:t>
                      </a:r>
                    </a:p>
                  </a:txBody>
                  <a:tcPr marL="68580" marR="68580" marT="0" marB="0"/>
                </a:tc>
                <a:extLst>
                  <a:ext uri="{0D108BD9-81ED-4DB2-BD59-A6C34878D82A}">
                    <a16:rowId xmlns:a16="http://schemas.microsoft.com/office/drawing/2014/main" val="1444036523"/>
                  </a:ext>
                </a:extLst>
              </a:tr>
            </a:tbl>
          </a:graphicData>
        </a:graphic>
      </p:graphicFrame>
      <p:sp>
        <p:nvSpPr>
          <p:cNvPr id="4" name="Rectangle 3">
            <a:extLst>
              <a:ext uri="{FF2B5EF4-FFF2-40B4-BE49-F238E27FC236}">
                <a16:creationId xmlns:a16="http://schemas.microsoft.com/office/drawing/2014/main" id="{6DF9D86C-733C-D12B-081A-F3541D0925FD}"/>
              </a:ext>
            </a:extLst>
          </p:cNvPr>
          <p:cNvSpPr/>
          <p:nvPr/>
        </p:nvSpPr>
        <p:spPr>
          <a:xfrm>
            <a:off x="1064871" y="5810491"/>
            <a:ext cx="9201873" cy="740780"/>
          </a:xfrm>
          <a:prstGeom prst="rect">
            <a:avLst/>
          </a:prstGeom>
          <a:solidFill>
            <a:schemeClr val="bg1">
              <a:lumMod val="8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Titre 1">
            <a:extLst>
              <a:ext uri="{FF2B5EF4-FFF2-40B4-BE49-F238E27FC236}">
                <a16:creationId xmlns:a16="http://schemas.microsoft.com/office/drawing/2014/main" id="{58225DA1-FD0C-211C-3B5B-A0BBEA6E0CE4}"/>
              </a:ext>
            </a:extLst>
          </p:cNvPr>
          <p:cNvSpPr txBox="1">
            <a:spLocks/>
          </p:cNvSpPr>
          <p:nvPr/>
        </p:nvSpPr>
        <p:spPr>
          <a:xfrm>
            <a:off x="730030" y="5835536"/>
            <a:ext cx="10022851" cy="477837"/>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fr-FR" sz="1600" b="1" dirty="0"/>
              <a:t>Détail des articles et des principes constitutionnels enfreints exposés dans les annexes de cet article</a:t>
            </a:r>
          </a:p>
        </p:txBody>
      </p:sp>
    </p:spTree>
    <p:extLst>
      <p:ext uri="{BB962C8B-B14F-4D97-AF65-F5344CB8AC3E}">
        <p14:creationId xmlns:p14="http://schemas.microsoft.com/office/powerpoint/2010/main" val="3253246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1AC81E2-C705-874C-5E9F-B9B9F1900C6C}"/>
              </a:ext>
            </a:extLst>
          </p:cNvPr>
          <p:cNvSpPr>
            <a:spLocks noGrp="1"/>
          </p:cNvSpPr>
          <p:nvPr>
            <p:ph type="ctrTitle"/>
          </p:nvPr>
        </p:nvSpPr>
        <p:spPr>
          <a:xfrm>
            <a:off x="1349829" y="164420"/>
            <a:ext cx="9947062" cy="477837"/>
          </a:xfrm>
        </p:spPr>
        <p:txBody>
          <a:bodyPr>
            <a:normAutofit/>
          </a:bodyPr>
          <a:lstStyle/>
          <a:p>
            <a:pPr algn="l"/>
            <a:r>
              <a:rPr lang="fr-FR" sz="2400" b="1" dirty="0"/>
              <a:t>DES PROCHAINES ÉTAPES, ET DES ACTIONS CITOYENNES POSSIBLES</a:t>
            </a:r>
          </a:p>
        </p:txBody>
      </p:sp>
      <p:sp>
        <p:nvSpPr>
          <p:cNvPr id="7" name="ZoneTexte 6">
            <a:extLst>
              <a:ext uri="{FF2B5EF4-FFF2-40B4-BE49-F238E27FC236}">
                <a16:creationId xmlns:a16="http://schemas.microsoft.com/office/drawing/2014/main" id="{3266532F-6AEE-2679-F50D-037D34148D78}"/>
              </a:ext>
            </a:extLst>
          </p:cNvPr>
          <p:cNvSpPr txBox="1"/>
          <p:nvPr/>
        </p:nvSpPr>
        <p:spPr>
          <a:xfrm>
            <a:off x="659757" y="1097832"/>
            <a:ext cx="11250592" cy="1077218"/>
          </a:xfrm>
          <a:prstGeom prst="rect">
            <a:avLst/>
          </a:prstGeom>
          <a:noFill/>
        </p:spPr>
        <p:txBody>
          <a:bodyPr wrap="square">
            <a:spAutoFit/>
          </a:bodyPr>
          <a:lstStyle/>
          <a:p>
            <a:r>
              <a:rPr lang="fr-FR" sz="1600" b="1" dirty="0"/>
              <a:t>Prochaines étapes : </a:t>
            </a:r>
          </a:p>
          <a:p>
            <a:pPr marL="285750" indent="-285750">
              <a:buFont typeface="Arial" panose="020B0604020202020204" pitchFamily="34" charset="0"/>
              <a:buChar char="•"/>
            </a:pPr>
            <a:r>
              <a:rPr lang="fr-FR" sz="1600" dirty="0"/>
              <a:t>Finalisation du texte du nouveau traité pour une signature par les États à partir du 27 mai 2024</a:t>
            </a:r>
          </a:p>
          <a:p>
            <a:pPr marL="285750" indent="-285750">
              <a:buFont typeface="Arial" panose="020B0604020202020204" pitchFamily="34" charset="0"/>
              <a:buChar char="•"/>
            </a:pPr>
            <a:r>
              <a:rPr lang="fr-FR" sz="1600" dirty="0"/>
              <a:t>Ensuite, ratification des textes signés selon les règles locales</a:t>
            </a:r>
          </a:p>
          <a:p>
            <a:pPr marL="285750" indent="-285750">
              <a:buFont typeface="Arial" panose="020B0604020202020204" pitchFamily="34" charset="0"/>
              <a:buChar char="•"/>
            </a:pPr>
            <a:r>
              <a:rPr lang="fr-FR" sz="1600" dirty="0"/>
              <a:t>RSI revu :  </a:t>
            </a:r>
          </a:p>
        </p:txBody>
      </p:sp>
      <p:sp>
        <p:nvSpPr>
          <p:cNvPr id="5" name="ZoneTexte 4">
            <a:extLst>
              <a:ext uri="{FF2B5EF4-FFF2-40B4-BE49-F238E27FC236}">
                <a16:creationId xmlns:a16="http://schemas.microsoft.com/office/drawing/2014/main" id="{6887AFD5-E38D-1524-1B05-8CF779AC5C9B}"/>
              </a:ext>
            </a:extLst>
          </p:cNvPr>
          <p:cNvSpPr txBox="1"/>
          <p:nvPr/>
        </p:nvSpPr>
        <p:spPr>
          <a:xfrm>
            <a:off x="671899" y="2521059"/>
            <a:ext cx="11111130" cy="1569660"/>
          </a:xfrm>
          <a:prstGeom prst="rect">
            <a:avLst/>
          </a:prstGeom>
          <a:noFill/>
        </p:spPr>
        <p:txBody>
          <a:bodyPr wrap="square">
            <a:spAutoFit/>
          </a:bodyPr>
          <a:lstStyle/>
          <a:p>
            <a:r>
              <a:rPr lang="fr-FR" sz="1600" b="1" dirty="0"/>
              <a:t>Un  premier enjeu, qualifier les textes de traité international (par opposition à accord international) : </a:t>
            </a:r>
          </a:p>
          <a:p>
            <a:pPr marL="285750" indent="-285750">
              <a:buFont typeface="Arial" panose="020B0604020202020204" pitchFamily="34" charset="0"/>
              <a:buChar char="•"/>
            </a:pPr>
            <a:r>
              <a:rPr lang="fr-FR" sz="1600" dirty="0"/>
              <a:t>En droit Français, un accord international peut être mis en œuvre pas simple décret, un traité doit être ratifié, par le parlement ou par référendum</a:t>
            </a:r>
          </a:p>
          <a:p>
            <a:pPr marL="285750" indent="-285750">
              <a:buFont typeface="Arial" panose="020B0604020202020204" pitchFamily="34" charset="0"/>
              <a:buChar char="•"/>
            </a:pPr>
            <a:r>
              <a:rPr lang="fr-FR" sz="1600" dirty="0"/>
              <a:t>Un traité est caractérisé par différents traits, comme l’existence  d’impacts financiers sur les politiques publique des signataires, le caractère juridiquement engageant du texte…</a:t>
            </a:r>
          </a:p>
          <a:p>
            <a:pPr marL="285750" indent="-285750">
              <a:buFont typeface="Arial" panose="020B0604020202020204" pitchFamily="34" charset="0"/>
              <a:buChar char="•"/>
            </a:pPr>
            <a:r>
              <a:rPr lang="fr-FR" sz="1600" dirty="0"/>
              <a:t>Les textes en cours de discussion avec l’OMS ont bien une nature de traité, et pas d’accord</a:t>
            </a:r>
          </a:p>
        </p:txBody>
      </p:sp>
      <p:sp>
        <p:nvSpPr>
          <p:cNvPr id="6" name="ZoneTexte 5">
            <a:extLst>
              <a:ext uri="{FF2B5EF4-FFF2-40B4-BE49-F238E27FC236}">
                <a16:creationId xmlns:a16="http://schemas.microsoft.com/office/drawing/2014/main" id="{0BE3D354-C001-E182-8369-0D8398AA4BD6}"/>
              </a:ext>
            </a:extLst>
          </p:cNvPr>
          <p:cNvSpPr txBox="1"/>
          <p:nvPr/>
        </p:nvSpPr>
        <p:spPr>
          <a:xfrm>
            <a:off x="597244" y="4763974"/>
            <a:ext cx="11248480" cy="1815882"/>
          </a:xfrm>
          <a:prstGeom prst="rect">
            <a:avLst/>
          </a:prstGeom>
          <a:solidFill>
            <a:srgbClr val="FFFF00"/>
          </a:solidFill>
        </p:spPr>
        <p:txBody>
          <a:bodyPr wrap="square">
            <a:spAutoFit/>
          </a:bodyPr>
          <a:lstStyle/>
          <a:p>
            <a:r>
              <a:rPr lang="fr-FR" sz="1600" b="1" dirty="0"/>
              <a:t>Proposition d’action : </a:t>
            </a:r>
          </a:p>
          <a:p>
            <a:pPr marL="285750" indent="-285750">
              <a:buFont typeface="Arial" panose="020B0604020202020204" pitchFamily="34" charset="0"/>
              <a:buChar char="•"/>
            </a:pPr>
            <a:r>
              <a:rPr lang="fr-FR" sz="1600" dirty="0"/>
              <a:t>Mettre en place une petite équipe d’analyse des textes, pour nourrir un message clair et objectif sur les risques liés à ces nouveaux traités</a:t>
            </a:r>
          </a:p>
          <a:p>
            <a:pPr marL="285750" indent="-285750">
              <a:buFont typeface="Arial" panose="020B0604020202020204" pitchFamily="34" charset="0"/>
              <a:buChar char="•"/>
            </a:pPr>
            <a:r>
              <a:rPr lang="fr-FR" sz="1600" dirty="0"/>
              <a:t>Lancer une pétition pour demander (i) des clauses de sortie régulières avec obligation de consulter les peuples par voie de référendum et (ii) une ratification de traité, et non d’accord, idéalement par référendum (peu de chance en pratique), avec envoi de la signature de pétition à des décideurs choisis, sur une page citoyenne en ligne.</a:t>
            </a:r>
          </a:p>
          <a:p>
            <a:pPr marL="285750" indent="-285750">
              <a:buFont typeface="Arial" panose="020B0604020202020204" pitchFamily="34" charset="0"/>
              <a:buChar char="•"/>
            </a:pPr>
            <a:r>
              <a:rPr lang="fr-FR" sz="1600" dirty="0"/>
              <a:t>Promouvoir cette page dans chacune de nos organisations/ réseaux</a:t>
            </a:r>
          </a:p>
        </p:txBody>
      </p:sp>
      <p:sp>
        <p:nvSpPr>
          <p:cNvPr id="8" name="Flèche vers le bas 7">
            <a:extLst>
              <a:ext uri="{FF2B5EF4-FFF2-40B4-BE49-F238E27FC236}">
                <a16:creationId xmlns:a16="http://schemas.microsoft.com/office/drawing/2014/main" id="{D587EAEE-B018-5B89-197C-0D2BEA8D253E}"/>
              </a:ext>
            </a:extLst>
          </p:cNvPr>
          <p:cNvSpPr/>
          <p:nvPr/>
        </p:nvSpPr>
        <p:spPr>
          <a:xfrm>
            <a:off x="1902107" y="2175050"/>
            <a:ext cx="8262393" cy="346009"/>
          </a:xfrm>
          <a:prstGeom prst="downArrow">
            <a:avLst>
              <a:gd name="adj1" fmla="val 100000"/>
              <a:gd name="adj2" fmla="val 867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vers le bas 12">
            <a:extLst>
              <a:ext uri="{FF2B5EF4-FFF2-40B4-BE49-F238E27FC236}">
                <a16:creationId xmlns:a16="http://schemas.microsoft.com/office/drawing/2014/main" id="{A7D5195D-E3C2-AD86-C14E-0C87A7F9A0C7}"/>
              </a:ext>
            </a:extLst>
          </p:cNvPr>
          <p:cNvSpPr/>
          <p:nvPr/>
        </p:nvSpPr>
        <p:spPr>
          <a:xfrm>
            <a:off x="1964803" y="4336942"/>
            <a:ext cx="8262393" cy="346009"/>
          </a:xfrm>
          <a:prstGeom prst="downArrow">
            <a:avLst>
              <a:gd name="adj1" fmla="val 100000"/>
              <a:gd name="adj2" fmla="val 86797"/>
            </a:avLst>
          </a:prstGeom>
          <a:solidFill>
            <a:schemeClr val="tx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103319647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10051</TotalTime>
  <Words>6189</Words>
  <Application>Microsoft Macintosh PowerPoint</Application>
  <PresentationFormat>Grand écran</PresentationFormat>
  <Paragraphs>369</Paragraphs>
  <Slides>19</Slides>
  <Notes>0</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19</vt:i4>
      </vt:variant>
    </vt:vector>
  </HeadingPairs>
  <TitlesOfParts>
    <vt:vector size="28" baseType="lpstr">
      <vt:lpstr>adobe-garamond-pro</vt:lpstr>
      <vt:lpstr>Aptos</vt:lpstr>
      <vt:lpstr>Aptos Display</vt:lpstr>
      <vt:lpstr>Arial</vt:lpstr>
      <vt:lpstr>Calibri</vt:lpstr>
      <vt:lpstr>Noto Sans</vt:lpstr>
      <vt:lpstr>Roboto</vt:lpstr>
      <vt:lpstr>Times New Roman</vt:lpstr>
      <vt:lpstr>Thème Office</vt:lpstr>
      <vt:lpstr>TRAITÉ DE L’OMS SUR LA GESTION DES PANDÉMIES FUTURES  : AGIR EN CITOYEN POUR ÉVITER LES RISQUES POUR NOTRE SOUVERAINETÉ SANITAIRE</vt:lpstr>
      <vt:lpstr>MESSAGE CLÉ : </vt:lpstr>
      <vt:lpstr>OMS : UN ORGANISME MÊLANT FINANCEMENT PUBLIC ET PRIVÉ</vt:lpstr>
      <vt:lpstr>2 ORGANISMES PRIVÉS DANS LES 5 PLUS GROS FINANCEURS, ET FINANÇANT DES PROGRAMMES CIBLÉS</vt:lpstr>
      <vt:lpstr>UN TRAITÉ PRÉPARÉ PAR UNE SÉRIE DE RECOMMANDATIONS « MONDIALISÉES », PRÉMONITOIRES DE LA COVID </vt:lpstr>
      <vt:lpstr>LE NOUVEAU TRAITÉ DE L’OMS : PETIT FRÈRE D’UN TRAITÉ PLUS ANCIEN, AVEC DES ÉTAPES CLÉS DANS UN FUTUR TRÈS PROCHE</vt:lpstr>
      <vt:lpstr>DES ZONES DE RISQUE POUR LA SOUVERAINETÉ DANS LE DÉTAIL DU NOUVEAU TRAITÉ (1/2)</vt:lpstr>
      <vt:lpstr>DES ZONES DE RISQUE POUR LA SOUVERAINETÉ DANS LE DÉTAIL DU NOUVEAU TRAITÉ (2/2)</vt:lpstr>
      <vt:lpstr>DES PROCHAINES ÉTAPES, ET DES ACTIONS CITOYENNES POSSIBLES</vt:lpstr>
      <vt:lpstr>ANNEXES</vt:lpstr>
      <vt:lpstr>RELEVANT URLS : </vt:lpstr>
      <vt:lpstr>DES ZONES DE RISQUE POUR LA SOUVERAINETÉ DANS LE DÉTAIL DU NOUVEAU TRAITÉ</vt:lpstr>
      <vt:lpstr>DES ZONES DE RISQUE POUR LA SOUVERAINETÉ DANS LE DÉTAIL DU NOUVEAU TRAITÉ</vt:lpstr>
      <vt:lpstr>DES ZONES DE RISQUE POUR LA SOUVERAINETÉ DANS LE DÉTAIL DU NOUVEAU TRAITÉ</vt:lpstr>
      <vt:lpstr>DES ZONES DE RISQUE POUR LA SOUVERAINETÉ DANS LE DÉTAIL DU NOUVEAU TRAITÉ</vt:lpstr>
      <vt:lpstr>DES ZONES DE RISQUE POUR LA SOUVERAINETÉ DANS LE DÉTAIL DU NOUVEAU TRAITÉ</vt:lpstr>
      <vt:lpstr>DES ZONES DE RISQUE POUR LA SOUVERAINETÉ DANS LE DÉTAIL DU NOUVEAU TRAITÉ</vt:lpstr>
      <vt:lpstr>DES ZONES DE RISQUE POUR LA SOUVERAINETÉ DANS LE DÉTAIL DU NOUVEAU RSI</vt:lpstr>
      <vt:lpstr>DES ZONES DE RISQUE POUR LA SOUVERAINETÉ DANS LE DÉTAIL DU NOUVEAU TRAITÉ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TRAITÉ DE L’OMS SUR LA GESTION DES PANDÉMIES FUTURES  : AGIR EN CITOYEN POUR ÉVITER LES RISQUES POUR NOTRE SOUVERAINETÉ SANITAIRE</dc:title>
  <dc:creator>François Lainée</dc:creator>
  <cp:lastModifiedBy>François Lainée</cp:lastModifiedBy>
  <cp:revision>12</cp:revision>
  <dcterms:created xsi:type="dcterms:W3CDTF">2024-04-28T17:38:20Z</dcterms:created>
  <dcterms:modified xsi:type="dcterms:W3CDTF">2024-05-07T15:56:25Z</dcterms:modified>
</cp:coreProperties>
</file>